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7" r:id="rId2"/>
    <p:sldId id="11090280" r:id="rId3"/>
    <p:sldId id="11090268" r:id="rId4"/>
    <p:sldId id="11090269" r:id="rId5"/>
    <p:sldId id="11090270" r:id="rId6"/>
    <p:sldId id="11090271" r:id="rId7"/>
    <p:sldId id="11090278" r:id="rId8"/>
    <p:sldId id="11090279" r:id="rId9"/>
    <p:sldId id="11090281" r:id="rId10"/>
    <p:sldId id="11090282" r:id="rId11"/>
    <p:sldId id="11090286" r:id="rId12"/>
    <p:sldId id="11090284" r:id="rId13"/>
    <p:sldId id="11090285" r:id="rId14"/>
    <p:sldId id="11090256" r:id="rId15"/>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华文仿宋" panose="02010600040101010101" pitchFamily="2" charset="-122"/>
      <p:regular r:id="rId20"/>
    </p:embeddedFont>
    <p:embeddedFont>
      <p:font typeface="华文宋体" panose="02010600040101010101" pitchFamily="2" charset="-122"/>
      <p:regular r:id="rId21"/>
    </p:embeddedFont>
    <p:embeddedFont>
      <p:font typeface="华文中宋" panose="02010600040101010101" pitchFamily="2" charset="-122"/>
      <p:regular r:id="rId22"/>
    </p:embeddedFont>
    <p:embeddedFont>
      <p:font typeface="Arial Rounded MT Bold" panose="020F0704030504030204" pitchFamily="34" charset="0"/>
      <p:regular r:id="rId23"/>
    </p:embeddedFont>
    <p:embeddedFont>
      <p:font typeface="Consolas" panose="020B0609020204030204" pitchFamily="49" charset="0"/>
      <p:regular r:id="rId24"/>
      <p:bold r:id="rId25"/>
      <p:italic r:id="rId26"/>
      <p:boldItalic r:id="rId27"/>
    </p:embeddedFont>
    <p:embeddedFont>
      <p:font typeface="思源黑体 CN Regular" panose="02010600030101010101" charset="0"/>
      <p:italic r:id="rId28"/>
      <p:boldItalic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77" userDrawn="1">
          <p15:clr>
            <a:srgbClr val="A4A3A4"/>
          </p15:clr>
        </p15:guide>
        <p15:guide id="2" pos="39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0086D0"/>
    <a:srgbClr val="77BFF5"/>
    <a:srgbClr val="0179BA"/>
    <a:srgbClr val="0079BA"/>
    <a:srgbClr val="BAB100"/>
    <a:srgbClr val="00BA16"/>
    <a:srgbClr val="E6E6E6"/>
    <a:srgbClr val="0028BA"/>
    <a:srgbClr val="FFC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9" autoAdjust="0"/>
    <p:restoredTop sz="93834" autoAdjust="0"/>
  </p:normalViewPr>
  <p:slideViewPr>
    <p:cSldViewPr snapToGrid="0" showGuides="1">
      <p:cViewPr>
        <p:scale>
          <a:sx n="104" d="100"/>
          <a:sy n="104" d="100"/>
        </p:scale>
        <p:origin x="57" y="126"/>
      </p:cViewPr>
      <p:guideLst>
        <p:guide orient="horz" pos="3777"/>
        <p:guide pos="3957"/>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9639D-76E5-4641-BBF9-1397B5F52531}" type="datetimeFigureOut">
              <a:rPr lang="zh-CN" altLang="en-US" smtClean="0"/>
              <a:t>2025/3/23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9845F-A443-4A2F-8118-ECE927F1426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A1FB5D8-9A61-4D15-9B43-63084C4A9B46}" type="slidenum">
              <a:rPr kumimoji="0" lang="zh-CN" altLang="en-US" sz="1200" b="0" i="0" u="none" strike="noStrike" kern="1200" cap="none" spc="0" normalizeH="0" baseline="0" noProof="0" smtClean="0">
                <a:ln>
                  <a:noFill/>
                </a:ln>
                <a:solidFill>
                  <a:prstClr val="black"/>
                </a:solidFill>
                <a:effectLst/>
                <a:uLnTx/>
                <a:uFillTx/>
                <a:latin typeface="思源黑体 CN Regular" panose="020F05020202040A0204" charset="-122"/>
                <a:ea typeface="思源黑体 CN Regular" panose="020F05020202040A0204" charset="-122"/>
                <a:cs typeface="+mn-cs"/>
              </a:rPr>
              <a:t>1</a:t>
            </a:fld>
            <a:endParaRPr kumimoji="0" lang="zh-CN" altLang="en-US" sz="1200" b="0" i="0" u="none" strike="noStrike" kern="1200" cap="none" spc="0" normalizeH="0" baseline="0" noProof="0" dirty="0">
              <a:ln>
                <a:noFill/>
              </a:ln>
              <a:solidFill>
                <a:prstClr val="black"/>
              </a:solidFill>
              <a:effectLst/>
              <a:uLnTx/>
              <a:uFillTx/>
              <a:latin typeface="思源黑体 CN Regular" panose="020F05020202040A0204" charset="-122"/>
              <a:ea typeface="思源黑体 CN Regular" panose="020F05020202040A020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A1FB5D8-9A61-4D15-9B43-63084C4A9B46}" type="slidenum">
              <a:rPr kumimoji="0" lang="zh-CN" altLang="en-US" sz="1200" b="0" i="0" u="none" strike="noStrike" kern="1200" cap="none" spc="0" normalizeH="0" baseline="0" noProof="0" smtClean="0">
                <a:ln>
                  <a:noFill/>
                </a:ln>
                <a:solidFill>
                  <a:prstClr val="black"/>
                </a:solidFill>
                <a:effectLst/>
                <a:uLnTx/>
                <a:uFillTx/>
                <a:latin typeface="思源黑体 CN Regular" panose="020F05020202040A0204" charset="-122"/>
                <a:ea typeface="思源黑体 CN Regular" panose="020F05020202040A0204" charset="-122"/>
                <a:cs typeface="+mn-cs"/>
              </a:rPr>
              <a:t>14</a:t>
            </a:fld>
            <a:endParaRPr kumimoji="0" lang="zh-CN" altLang="en-US" sz="1200" b="0" i="0" u="none" strike="noStrike" kern="1200" cap="none" spc="0" normalizeH="0" baseline="0" noProof="0" dirty="0">
              <a:ln>
                <a:noFill/>
              </a:ln>
              <a:solidFill>
                <a:prstClr val="black"/>
              </a:solidFill>
              <a:effectLst/>
              <a:uLnTx/>
              <a:uFillTx/>
              <a:latin typeface="思源黑体 CN Regular" panose="020F05020202040A0204" charset="-122"/>
              <a:ea typeface="思源黑体 CN Regular" panose="020F05020202040A020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1E4638-962D-4582-8434-52F59EA7764B}" type="datetimeFigureOut">
              <a:rPr lang="zh-CN" altLang="en-US" smtClean="0"/>
              <a:t>2025/3/23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F823B1-382D-4904-940A-5916E9510A4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1E4638-962D-4582-8434-52F59EA7764B}" type="datetimeFigureOut">
              <a:rPr lang="zh-CN" altLang="en-US" smtClean="0"/>
              <a:t>2025/3/23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F823B1-382D-4904-940A-5916E9510A4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0" name="组合 39"/>
          <p:cNvGrpSpPr/>
          <p:nvPr userDrawn="1"/>
        </p:nvGrpSpPr>
        <p:grpSpPr>
          <a:xfrm>
            <a:off x="0" y="6484362"/>
            <a:ext cx="12192000" cy="345287"/>
            <a:chOff x="0" y="6484362"/>
            <a:chExt cx="12192000" cy="345287"/>
          </a:xfrm>
        </p:grpSpPr>
        <p:cxnSp>
          <p:nvCxnSpPr>
            <p:cNvPr id="41" name="直接连接符 40"/>
            <p:cNvCxnSpPr/>
            <p:nvPr userDrawn="1"/>
          </p:nvCxnSpPr>
          <p:spPr>
            <a:xfrm>
              <a:off x="0" y="6657005"/>
              <a:ext cx="84572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846595" y="6484362"/>
              <a:ext cx="2012089" cy="345287"/>
            </a:xfrm>
            <a:prstGeom prst="rect">
              <a:avLst/>
            </a:prstGeom>
            <a:noFill/>
          </p:spPr>
          <p:txBody>
            <a:bodyPr wrap="none">
              <a:spAutoFit/>
            </a:bodyPr>
            <a:lstStyle/>
            <a:p>
              <a:pPr marL="0" algn="ctr" defTabSz="914400" rtl="0" eaLnBrk="1" latinLnBrk="0" hangingPunct="1">
                <a:lnSpc>
                  <a:spcPct val="130000"/>
                </a:lnSpc>
              </a:pPr>
              <a:r>
                <a:rPr lang="zh-CN" altLang="en-US" sz="1400" kern="1200" spc="300" dirty="0">
                  <a:solidFill>
                    <a:srgbClr val="007ABB"/>
                  </a:solidFill>
                  <a:latin typeface="思源宋体 CN Heavy" panose="02020900000000000000" pitchFamily="18" charset="-122"/>
                  <a:ea typeface="思源宋体 CN Heavy" panose="02020900000000000000" pitchFamily="18" charset="-122"/>
                  <a:cs typeface="+mn-cs"/>
                </a:rPr>
                <a:t>竢实扬华 自强不息</a:t>
              </a:r>
            </a:p>
          </p:txBody>
        </p:sp>
        <p:cxnSp>
          <p:nvCxnSpPr>
            <p:cNvPr id="43" name="直接连接符 42"/>
            <p:cNvCxnSpPr/>
            <p:nvPr userDrawn="1"/>
          </p:nvCxnSpPr>
          <p:spPr>
            <a:xfrm>
              <a:off x="2859553" y="6657005"/>
              <a:ext cx="9332447"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E4638-962D-4582-8434-52F59EA7764B}" type="datetimeFigureOut">
              <a:rPr lang="zh-CN" altLang="en-US" smtClean="0"/>
              <a:t>2025/3/23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823B1-382D-4904-940A-5916E9510A4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9.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hyperlink" Target="mailto:702681245@qq.com" TargetMode="Externa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9.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8.jpeg"/><Relationship Id="rId5" Type="http://schemas.openxmlformats.org/officeDocument/2006/relationships/tags" Target="../tags/tag6.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10.png"/><Relationship Id="rId4" Type="http://schemas.openxmlformats.org/officeDocument/2006/relationships/tags" Target="../tags/tag13.xml"/><Relationship Id="rId9"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10" Type="http://schemas.openxmlformats.org/officeDocument/2006/relationships/image" Target="../media/image12.png"/><Relationship Id="rId4" Type="http://schemas.openxmlformats.org/officeDocument/2006/relationships/tags" Target="../tags/tag20.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建筑的摆设布局&#10;&#10;描述已自动生成"/>
          <p:cNvPicPr>
            <a:picLocks noChangeAspect="1"/>
          </p:cNvPicPr>
          <p:nvPr/>
        </p:nvPicPr>
        <p:blipFill>
          <a:blip r:embed="rId3" cstate="print">
            <a:extLst>
              <a:ext uri="{28A0092B-C50C-407E-A947-70E740481C1C}">
                <a14:useLocalDpi xmlns:a14="http://schemas.microsoft.com/office/drawing/2010/main" val="0"/>
              </a:ext>
            </a:extLst>
          </a:blip>
          <a:srcRect r="15916"/>
          <a:stretch>
            <a:fillRect/>
          </a:stretch>
        </p:blipFill>
        <p:spPr>
          <a:xfrm>
            <a:off x="3893776" y="0"/>
            <a:ext cx="8298225" cy="6858000"/>
          </a:xfrm>
          <a:custGeom>
            <a:avLst/>
            <a:gdLst>
              <a:gd name="connsiteX0" fmla="*/ 0 w 8298225"/>
              <a:gd name="connsiteY0" fmla="*/ 0 h 6858000"/>
              <a:gd name="connsiteX1" fmla="*/ 8298225 w 8298225"/>
              <a:gd name="connsiteY1" fmla="*/ 0 h 6858000"/>
              <a:gd name="connsiteX2" fmla="*/ 8298225 w 8298225"/>
              <a:gd name="connsiteY2" fmla="*/ 6858000 h 6858000"/>
              <a:gd name="connsiteX3" fmla="*/ 0 w 82982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8225" h="6858000">
                <a:moveTo>
                  <a:pt x="0" y="0"/>
                </a:moveTo>
                <a:lnTo>
                  <a:pt x="8298225" y="0"/>
                </a:lnTo>
                <a:lnTo>
                  <a:pt x="8298225" y="6858000"/>
                </a:lnTo>
                <a:lnTo>
                  <a:pt x="0" y="6858000"/>
                </a:lnTo>
                <a:close/>
              </a:path>
            </a:pathLst>
          </a:custGeom>
        </p:spPr>
      </p:pic>
      <p:sp>
        <p:nvSpPr>
          <p:cNvPr id="22" name="矩形 21"/>
          <p:cNvSpPr/>
          <p:nvPr/>
        </p:nvSpPr>
        <p:spPr>
          <a:xfrm>
            <a:off x="0" y="0"/>
            <a:ext cx="12192000" cy="6858000"/>
          </a:xfrm>
          <a:prstGeom prst="rect">
            <a:avLst/>
          </a:prstGeom>
          <a:gradFill flip="none" rotWithShape="1">
            <a:gsLst>
              <a:gs pos="32000">
                <a:schemeClr val="bg1"/>
              </a:gs>
              <a:gs pos="46000">
                <a:srgbClr val="FFFFFF">
                  <a:alpha val="9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F05020202040A0204" charset="-122"/>
              <a:ea typeface="思源黑体 CN Regular" panose="020F05020202040A0204" charset="-122"/>
              <a:cs typeface="+mn-cs"/>
            </a:endParaRPr>
          </a:p>
        </p:txBody>
      </p:sp>
      <p:pic>
        <p:nvPicPr>
          <p:cNvPr id="41" name="图片 40" descr="图片包含 鸟, 线, 刀, 群&#10;&#10;描述已自动生成"/>
          <p:cNvPicPr>
            <a:picLocks noChangeAspect="1"/>
          </p:cNvPicPr>
          <p:nvPr/>
        </p:nvPicPr>
        <p:blipFill>
          <a:blip r:embed="rId4">
            <a:alphaModFix amt="10000"/>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rcRect t="5326" r="5326"/>
          <a:stretch>
            <a:fillRect/>
          </a:stretch>
        </p:blipFill>
        <p:spPr>
          <a:xfrm flipH="1">
            <a:off x="-2" y="0"/>
            <a:ext cx="7315202" cy="5611408"/>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sp>
        <p:nvSpPr>
          <p:cNvPr id="10" name="文本框 9"/>
          <p:cNvSpPr txBox="1"/>
          <p:nvPr/>
        </p:nvSpPr>
        <p:spPr>
          <a:xfrm>
            <a:off x="492125" y="2289175"/>
            <a:ext cx="11429365" cy="2382520"/>
          </a:xfrm>
          <a:prstGeom prst="rect">
            <a:avLst/>
          </a:prstGeom>
          <a:noFill/>
        </p:spPr>
        <p:txBody>
          <a:bodyPr wrap="square" rtlCol="0">
            <a:noAutofit/>
          </a:bodyPr>
          <a:lstStyle/>
          <a:p>
            <a:pPr marR="0" lvl="0" indent="0" algn="ctr" fontAlgn="auto">
              <a:lnSpc>
                <a:spcPct val="100000"/>
              </a:lnSpc>
              <a:spcBef>
                <a:spcPts val="0"/>
              </a:spcBef>
              <a:spcAft>
                <a:spcPts val="0"/>
              </a:spcAft>
              <a:buClrTx/>
              <a:buSzTx/>
              <a:buFontTx/>
              <a:buNone/>
              <a:defRPr/>
            </a:pP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使用</a:t>
            </a:r>
            <a:r>
              <a:rPr lang="en-US" altLang="zh-CN" sz="5400" b="1" dirty="0" err="1">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O</a:t>
            </a:r>
            <a:r>
              <a:rPr lang="en-US" altLang="zh-CN" sz="6000" b="1" dirty="0" err="1">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llama</a:t>
            </a:r>
            <a:r>
              <a:rPr lang="zh-CN" altLang="en-US"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a:t>
            </a:r>
            <a:r>
              <a:rPr lang="en-US" altLang="zh-CN"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sym typeface="+mn-ea"/>
              </a:rPr>
              <a:t>LM Studio</a:t>
            </a: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及</a:t>
            </a:r>
            <a:r>
              <a:rPr lang="en-US" altLang="zh-CN" sz="60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sym typeface="+mn-ea"/>
              </a:rPr>
              <a:t>API</a:t>
            </a:r>
            <a:r>
              <a:rPr lang="zh-CN" altLang="en-US" sz="5400" b="1" dirty="0">
                <a:solidFill>
                  <a:srgbClr val="0079BA"/>
                </a:solidFill>
                <a:effectLst>
                  <a:outerShdw blurRad="50800" dist="38100" dir="5400000" rotWithShape="0">
                    <a:srgbClr val="000000">
                      <a:lumMod val="20000"/>
                      <a:alpha val="20000"/>
                    </a:srgbClr>
                  </a:outerShdw>
                </a:effectLst>
                <a:latin typeface="华文宋体" panose="02010600040101010101" pitchFamily="2" charset="-122"/>
                <a:ea typeface="华文宋体" panose="02010600040101010101" pitchFamily="2" charset="-122"/>
                <a:cs typeface="华文中宋" panose="02010600040101010101" charset="-122"/>
              </a:rPr>
              <a:t>本地部署小型大模型</a:t>
            </a:r>
          </a:p>
        </p:txBody>
      </p:sp>
      <p:pic>
        <p:nvPicPr>
          <p:cNvPr id="6" name="图片 5"/>
          <p:cNvPicPr>
            <a:picLocks noChangeAspect="1"/>
          </p:cNvPicPr>
          <p:nvPr/>
        </p:nvPicPr>
        <p:blipFill>
          <a:blip r:embed="rId6">
            <a:alphaModFix amt="5000"/>
          </a:blip>
          <a:srcRect l="2633" r="2633" b="36399"/>
          <a:stretch>
            <a:fillRect/>
          </a:stretch>
        </p:blipFill>
        <p:spPr>
          <a:xfrm>
            <a:off x="0" y="6004615"/>
            <a:ext cx="12192000" cy="864675"/>
          </a:xfrm>
          <a:custGeom>
            <a:avLst/>
            <a:gdLst>
              <a:gd name="connsiteX0" fmla="*/ 0 w 12192000"/>
              <a:gd name="connsiteY0" fmla="*/ 0 h 864675"/>
              <a:gd name="connsiteX1" fmla="*/ 12192000 w 12192000"/>
              <a:gd name="connsiteY1" fmla="*/ 0 h 864675"/>
              <a:gd name="connsiteX2" fmla="*/ 12192000 w 12192000"/>
              <a:gd name="connsiteY2" fmla="*/ 864675 h 864675"/>
              <a:gd name="connsiteX3" fmla="*/ 0 w 12192000"/>
              <a:gd name="connsiteY3" fmla="*/ 864675 h 864675"/>
            </a:gdLst>
            <a:ahLst/>
            <a:cxnLst>
              <a:cxn ang="0">
                <a:pos x="connsiteX0" y="connsiteY0"/>
              </a:cxn>
              <a:cxn ang="0">
                <a:pos x="connsiteX1" y="connsiteY1"/>
              </a:cxn>
              <a:cxn ang="0">
                <a:pos x="connsiteX2" y="connsiteY2"/>
              </a:cxn>
              <a:cxn ang="0">
                <a:pos x="connsiteX3" y="connsiteY3"/>
              </a:cxn>
            </a:cxnLst>
            <a:rect l="l" t="t" r="r" b="b"/>
            <a:pathLst>
              <a:path w="12192000" h="864675">
                <a:moveTo>
                  <a:pt x="0" y="0"/>
                </a:moveTo>
                <a:lnTo>
                  <a:pt x="12192000" y="0"/>
                </a:lnTo>
                <a:lnTo>
                  <a:pt x="12192000" y="864675"/>
                </a:lnTo>
                <a:lnTo>
                  <a:pt x="0" y="864675"/>
                </a:lnTo>
                <a:close/>
              </a:path>
            </a:pathLst>
          </a:custGeom>
          <a:effectLst/>
        </p:spPr>
      </p:pic>
      <p:pic>
        <p:nvPicPr>
          <p:cNvPr id="2" name="图片 1"/>
          <p:cNvPicPr>
            <a:picLocks noChangeAspect="1"/>
          </p:cNvPicPr>
          <p:nvPr/>
        </p:nvPicPr>
        <p:blipFill>
          <a:blip r:embed="rId7"/>
          <a:stretch>
            <a:fillRect/>
          </a:stretch>
        </p:blipFill>
        <p:spPr>
          <a:xfrm>
            <a:off x="643255" y="233680"/>
            <a:ext cx="3051175" cy="937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p:cNvSpPr/>
          <p:nvPr>
            <p:custDataLst>
              <p:tags r:id="rId1"/>
            </p:custDataLst>
          </p:nvPr>
        </p:nvSpPr>
        <p:spPr>
          <a:xfrm>
            <a:off x="223954" y="999860"/>
            <a:ext cx="5872046" cy="1159778"/>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3" name="任意多边形 5"/>
          <p:cNvSpPr/>
          <p:nvPr/>
        </p:nvSpPr>
        <p:spPr>
          <a:xfrm rot="10800000" flipH="1">
            <a:off x="11026" y="221085"/>
            <a:ext cx="7841129"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1026" y="212522"/>
            <a:ext cx="7884789"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6" name="文本框 5"/>
          <p:cNvSpPr txBox="1"/>
          <p:nvPr/>
        </p:nvSpPr>
        <p:spPr>
          <a:xfrm>
            <a:off x="223954" y="1044489"/>
            <a:ext cx="5872046" cy="1077218"/>
          </a:xfrm>
          <a:prstGeom prst="rect">
            <a:avLst/>
          </a:prstGeom>
          <a:noFill/>
        </p:spPr>
        <p:txBody>
          <a:bodyPr wrap="square">
            <a:spAutoFit/>
          </a:bodyPr>
          <a:lstStyle/>
          <a:p>
            <a:r>
              <a:rPr lang="en-US" altLang="zh-CN" sz="2400" b="1" dirty="0">
                <a:solidFill>
                  <a:srgbClr val="C00000"/>
                </a:solidFill>
                <a:latin typeface="宋体" panose="02010600030101010101" pitchFamily="2" charset="-122"/>
                <a:ea typeface="宋体" panose="02010600030101010101" pitchFamily="2" charset="-122"/>
              </a:rPr>
              <a:t>Step 5</a:t>
            </a:r>
            <a:r>
              <a:rPr lang="zh-CN" altLang="en-US" sz="2400" b="1" dirty="0">
                <a:solidFill>
                  <a:srgbClr val="C00000"/>
                </a:solidFill>
                <a:latin typeface="宋体" panose="02010600030101010101" pitchFamily="2" charset="-122"/>
                <a:ea typeface="宋体" panose="02010600030101010101" pitchFamily="2" charset="-122"/>
              </a:rPr>
              <a:t>：测试</a:t>
            </a:r>
            <a:r>
              <a:rPr lang="en-US" altLang="zh-CN" sz="2400" b="1" dirty="0">
                <a:solidFill>
                  <a:srgbClr val="C00000"/>
                </a:solidFill>
                <a:latin typeface="宋体" panose="02010600030101010101" pitchFamily="2" charset="-122"/>
                <a:ea typeface="宋体" panose="02010600030101010101" pitchFamily="2" charset="-122"/>
              </a:rPr>
              <a:t>API</a:t>
            </a:r>
            <a:r>
              <a:rPr lang="zh-CN" altLang="en-US" sz="2400" b="1" dirty="0">
                <a:solidFill>
                  <a:srgbClr val="C00000"/>
                </a:solidFill>
                <a:latin typeface="宋体" panose="02010600030101010101" pitchFamily="2" charset="-122"/>
                <a:ea typeface="宋体" panose="02010600030101010101" pitchFamily="2" charset="-122"/>
              </a:rPr>
              <a:t>功能，观察模型输出</a:t>
            </a:r>
            <a:endParaRPr lang="en-US" altLang="zh-CN" sz="2400" b="1" dirty="0">
              <a:solidFill>
                <a:srgbClr val="C00000"/>
              </a:solidFill>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在</a:t>
            </a:r>
            <a:r>
              <a:rPr lang="en-US" altLang="zh-CN" sz="2000" b="1" dirty="0" err="1">
                <a:latin typeface="宋体" panose="02010600030101010101" pitchFamily="2" charset="-122"/>
                <a:ea typeface="宋体" panose="02010600030101010101" pitchFamily="2" charset="-122"/>
              </a:rPr>
              <a:t>uvicorn</a:t>
            </a:r>
            <a:r>
              <a:rPr lang="zh-CN" altLang="en-US" sz="2000" b="1" dirty="0">
                <a:latin typeface="宋体" panose="02010600030101010101" pitchFamily="2" charset="-122"/>
                <a:ea typeface="宋体" panose="02010600030101010101" pitchFamily="2" charset="-122"/>
              </a:rPr>
              <a:t>成功连接后，使用</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脚本进行测试，观察模型输出。</a:t>
            </a:r>
            <a:endParaRPr lang="en-US" altLang="zh-CN" sz="2000" b="1"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231435" y="2204267"/>
            <a:ext cx="7187740" cy="1558250"/>
          </a:xfrm>
          <a:prstGeom prst="rect">
            <a:avLst/>
          </a:prstGeom>
        </p:spPr>
      </p:pic>
      <p:pic>
        <p:nvPicPr>
          <p:cNvPr id="11" name="图片 10"/>
          <p:cNvPicPr>
            <a:picLocks noChangeAspect="1"/>
          </p:cNvPicPr>
          <p:nvPr/>
        </p:nvPicPr>
        <p:blipFill>
          <a:blip r:embed="rId4"/>
          <a:stretch>
            <a:fillRect/>
          </a:stretch>
        </p:blipFill>
        <p:spPr>
          <a:xfrm>
            <a:off x="223954" y="4594344"/>
            <a:ext cx="11708328" cy="897822"/>
          </a:xfrm>
          <a:prstGeom prst="rect">
            <a:avLst/>
          </a:prstGeom>
        </p:spPr>
      </p:pic>
      <p:sp>
        <p:nvSpPr>
          <p:cNvPr id="12" name="矩形: 圆角 11"/>
          <p:cNvSpPr/>
          <p:nvPr/>
        </p:nvSpPr>
        <p:spPr>
          <a:xfrm>
            <a:off x="231435" y="3802576"/>
            <a:ext cx="3700155" cy="7517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示例输出</a:t>
            </a:r>
          </a:p>
        </p:txBody>
      </p:sp>
      <p:pic>
        <p:nvPicPr>
          <p:cNvPr id="16" name="图片 15"/>
          <p:cNvPicPr>
            <a:picLocks noChangeAspect="1"/>
          </p:cNvPicPr>
          <p:nvPr/>
        </p:nvPicPr>
        <p:blipFill>
          <a:blip r:embed="rId5"/>
          <a:stretch>
            <a:fillRect/>
          </a:stretch>
        </p:blipFill>
        <p:spPr>
          <a:xfrm>
            <a:off x="4299988" y="2204267"/>
            <a:ext cx="7892012" cy="1558250"/>
          </a:xfrm>
          <a:prstGeom prst="rect">
            <a:avLst/>
          </a:prstGeom>
        </p:spPr>
      </p:pic>
      <p:sp>
        <p:nvSpPr>
          <p:cNvPr id="9" name="卷形: 水平 8"/>
          <p:cNvSpPr/>
          <p:nvPr/>
        </p:nvSpPr>
        <p:spPr>
          <a:xfrm>
            <a:off x="8137546" y="2391368"/>
            <a:ext cx="3823019" cy="657082"/>
          </a:xfrm>
          <a:prstGeom prst="horizontalScroll">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9933"/>
                </a:solidFill>
              </a:rPr>
              <a:t>编写</a:t>
            </a:r>
            <a:r>
              <a:rPr lang="en-US" altLang="zh-CN" b="1" dirty="0">
                <a:solidFill>
                  <a:srgbClr val="FF9933"/>
                </a:solidFill>
              </a:rPr>
              <a:t>python</a:t>
            </a:r>
            <a:r>
              <a:rPr lang="zh-CN" altLang="en-US" b="1" dirty="0">
                <a:solidFill>
                  <a:srgbClr val="FF9933"/>
                </a:solidFill>
              </a:rPr>
              <a:t>脚本，让模型介绍自己</a:t>
            </a:r>
          </a:p>
        </p:txBody>
      </p:sp>
      <p:pic>
        <p:nvPicPr>
          <p:cNvPr id="18" name="图片 17"/>
          <p:cNvPicPr>
            <a:picLocks noChangeAspect="1"/>
          </p:cNvPicPr>
          <p:nvPr/>
        </p:nvPicPr>
        <p:blipFill>
          <a:blip r:embed="rId6"/>
          <a:stretch>
            <a:fillRect/>
          </a:stretch>
        </p:blipFill>
        <p:spPr>
          <a:xfrm>
            <a:off x="223954" y="5386112"/>
            <a:ext cx="11708328" cy="116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a:extLst>
              <a:ext uri="{FF2B5EF4-FFF2-40B4-BE49-F238E27FC236}">
                <a16:creationId xmlns:a16="http://schemas.microsoft.com/office/drawing/2014/main" id="{8FA8CE15-CD8B-4DC8-FD1F-3E0617092393}"/>
              </a:ext>
            </a:extLst>
          </p:cNvPr>
          <p:cNvSpPr/>
          <p:nvPr/>
        </p:nvSpPr>
        <p:spPr>
          <a:xfrm rot="10800000" flipH="1">
            <a:off x="0" y="236852"/>
            <a:ext cx="5059068"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B82D733-0840-C745-5BEE-F873BEE5F00B}"/>
              </a:ext>
            </a:extLst>
          </p:cNvPr>
          <p:cNvSpPr txBox="1"/>
          <p:nvPr/>
        </p:nvSpPr>
        <p:spPr>
          <a:xfrm>
            <a:off x="0" y="236855"/>
            <a:ext cx="5095827"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a:t>
            </a:r>
            <a:r>
              <a:rPr lang="en-US" altLang="zh-CN" sz="2800" b="1" dirty="0">
                <a:solidFill>
                  <a:schemeClr val="bg1"/>
                </a:solidFill>
                <a:latin typeface="宋体" panose="02010600030101010101" pitchFamily="2" charset="-122"/>
                <a:ea typeface="宋体" panose="02010600030101010101" pitchFamily="2" charset="-122"/>
              </a:rPr>
              <a:t>-</a:t>
            </a:r>
            <a:r>
              <a:rPr lang="zh-CN" altLang="en-US" sz="2800" b="1" dirty="0">
                <a:solidFill>
                  <a:schemeClr val="bg1"/>
                </a:solidFill>
                <a:latin typeface="宋体" panose="02010600030101010101" pitchFamily="2" charset="-122"/>
                <a:ea typeface="宋体" panose="02010600030101010101" pitchFamily="2" charset="-122"/>
              </a:rPr>
              <a:t>知识链接</a:t>
            </a:r>
            <a:endParaRPr lang="en-US" altLang="zh-CN" sz="2800" b="1" dirty="0">
              <a:solidFill>
                <a:schemeClr val="bg1"/>
              </a:solidFill>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0289A749-292D-A9DA-FF91-FEF7CDE83A52}"/>
              </a:ext>
            </a:extLst>
          </p:cNvPr>
          <p:cNvPicPr>
            <a:picLocks noChangeAspect="1"/>
          </p:cNvPicPr>
          <p:nvPr/>
        </p:nvPicPr>
        <p:blipFill>
          <a:blip r:embed="rId2"/>
          <a:srcRect t="22840" b="23077"/>
          <a:stretch/>
        </p:blipFill>
        <p:spPr>
          <a:xfrm>
            <a:off x="0" y="867437"/>
            <a:ext cx="5982657" cy="523221"/>
          </a:xfrm>
          <a:prstGeom prst="rect">
            <a:avLst/>
          </a:prstGeom>
        </p:spPr>
      </p:pic>
      <p:pic>
        <p:nvPicPr>
          <p:cNvPr id="7" name="图片 6">
            <a:extLst>
              <a:ext uri="{FF2B5EF4-FFF2-40B4-BE49-F238E27FC236}">
                <a16:creationId xmlns:a16="http://schemas.microsoft.com/office/drawing/2014/main" id="{6ECB35EA-A396-CC80-684E-93555AB04F8A}"/>
              </a:ext>
            </a:extLst>
          </p:cNvPr>
          <p:cNvPicPr>
            <a:picLocks noChangeAspect="1"/>
          </p:cNvPicPr>
          <p:nvPr/>
        </p:nvPicPr>
        <p:blipFill>
          <a:blip r:embed="rId3"/>
          <a:srcRect l="6491" t="4473" r="2998" b="13625"/>
          <a:stretch/>
        </p:blipFill>
        <p:spPr>
          <a:xfrm>
            <a:off x="6501888" y="488845"/>
            <a:ext cx="5541540" cy="889079"/>
          </a:xfrm>
          <a:prstGeom prst="rect">
            <a:avLst/>
          </a:prstGeom>
        </p:spPr>
      </p:pic>
      <p:sp>
        <p:nvSpPr>
          <p:cNvPr id="10" name="矩形: 圆角 9">
            <a:extLst>
              <a:ext uri="{FF2B5EF4-FFF2-40B4-BE49-F238E27FC236}">
                <a16:creationId xmlns:a16="http://schemas.microsoft.com/office/drawing/2014/main" id="{EAF625AC-1076-9EAF-E0AC-EC7442213196}"/>
              </a:ext>
            </a:extLst>
          </p:cNvPr>
          <p:cNvSpPr/>
          <p:nvPr/>
        </p:nvSpPr>
        <p:spPr>
          <a:xfrm>
            <a:off x="22974" y="1415979"/>
            <a:ext cx="5974997" cy="13095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EC67EE5-5303-74CD-2C0C-76A16BAAAD1A}"/>
              </a:ext>
            </a:extLst>
          </p:cNvPr>
          <p:cNvSpPr txBox="1"/>
          <p:nvPr/>
        </p:nvSpPr>
        <p:spPr>
          <a:xfrm>
            <a:off x="59729" y="1447018"/>
            <a:ext cx="5922927" cy="1200329"/>
          </a:xfrm>
          <a:prstGeom prst="rect">
            <a:avLst/>
          </a:prstGeom>
          <a:noFill/>
        </p:spPr>
        <p:txBody>
          <a:bodyPr wrap="square" rtlCol="0">
            <a:spAutoFit/>
          </a:bodyPr>
          <a:lstStyle/>
          <a:p>
            <a:r>
              <a:rPr lang="en-US" altLang="zh-CN" b="1" i="0" dirty="0" err="1">
                <a:effectLst/>
                <a:latin typeface="Inter"/>
              </a:rPr>
              <a:t>FastAPI</a:t>
            </a:r>
            <a:r>
              <a:rPr lang="en-US" altLang="zh-CN" b="1" i="0" dirty="0">
                <a:effectLst/>
                <a:latin typeface="Inter"/>
              </a:rPr>
              <a:t> </a:t>
            </a:r>
            <a:r>
              <a:rPr lang="zh-CN" altLang="en-US" b="0" i="0" dirty="0">
                <a:effectLst/>
                <a:latin typeface="Inter"/>
              </a:rPr>
              <a:t>是一个用于构建 </a:t>
            </a:r>
            <a:r>
              <a:rPr lang="en-US" altLang="zh-CN" b="0" i="0" dirty="0">
                <a:effectLst/>
                <a:latin typeface="Inter"/>
              </a:rPr>
              <a:t>Web API </a:t>
            </a:r>
            <a:r>
              <a:rPr lang="zh-CN" altLang="en-US" b="0" i="0" dirty="0">
                <a:effectLst/>
                <a:latin typeface="Inter"/>
              </a:rPr>
              <a:t>的现代、快速（高性能）的 </a:t>
            </a:r>
            <a:r>
              <a:rPr lang="en-US" altLang="zh-CN" b="0" i="0" dirty="0">
                <a:effectLst/>
                <a:latin typeface="Inter"/>
              </a:rPr>
              <a:t>Python Web </a:t>
            </a:r>
            <a:r>
              <a:rPr lang="zh-CN" altLang="en-US" b="0" i="0" dirty="0">
                <a:effectLst/>
                <a:latin typeface="Inter"/>
              </a:rPr>
              <a:t>框架。它可以创建一个</a:t>
            </a:r>
            <a:r>
              <a:rPr lang="zh-CN" altLang="en-US" b="1" i="0" dirty="0">
                <a:solidFill>
                  <a:srgbClr val="FF9933"/>
                </a:solidFill>
                <a:effectLst/>
                <a:latin typeface="Inter"/>
              </a:rPr>
              <a:t>实例</a:t>
            </a:r>
            <a:r>
              <a:rPr lang="zh-CN" altLang="en-US" b="0" i="0" dirty="0">
                <a:effectLst/>
                <a:latin typeface="Inter"/>
              </a:rPr>
              <a:t>，即用于创建大模型接受请求的路径，大模型通过这个路径可以创建各种请求</a:t>
            </a:r>
            <a:r>
              <a:rPr lang="en-US" altLang="zh-CN" b="0" i="0" dirty="0">
                <a:effectLst/>
                <a:latin typeface="Inter"/>
              </a:rPr>
              <a:t>(</a:t>
            </a:r>
            <a:r>
              <a:rPr lang="zh-CN" altLang="en-US" b="0" i="0" dirty="0">
                <a:effectLst/>
                <a:latin typeface="Inter"/>
              </a:rPr>
              <a:t>相当于</a:t>
            </a:r>
            <a:r>
              <a:rPr lang="zh-CN" altLang="en-US" b="1" i="0" dirty="0">
                <a:solidFill>
                  <a:srgbClr val="FF9933"/>
                </a:solidFill>
                <a:effectLst/>
                <a:latin typeface="Inter"/>
              </a:rPr>
              <a:t>程序</a:t>
            </a:r>
            <a:r>
              <a:rPr lang="en-US" altLang="zh-CN" b="0" i="0" dirty="0">
                <a:effectLst/>
                <a:latin typeface="Inter"/>
              </a:rPr>
              <a:t>)</a:t>
            </a:r>
            <a:r>
              <a:rPr lang="zh-CN" altLang="en-US" b="0" i="0" dirty="0">
                <a:effectLst/>
                <a:latin typeface="Inter"/>
              </a:rPr>
              <a:t>。</a:t>
            </a:r>
            <a:endParaRPr lang="zh-CN" altLang="en-US" dirty="0"/>
          </a:p>
        </p:txBody>
      </p:sp>
      <p:sp>
        <p:nvSpPr>
          <p:cNvPr id="12" name="矩形 11">
            <a:extLst>
              <a:ext uri="{FF2B5EF4-FFF2-40B4-BE49-F238E27FC236}">
                <a16:creationId xmlns:a16="http://schemas.microsoft.com/office/drawing/2014/main" id="{BF98E3C7-80C8-9208-B311-04224E44B4B4}"/>
              </a:ext>
            </a:extLst>
          </p:cNvPr>
          <p:cNvSpPr/>
          <p:nvPr/>
        </p:nvSpPr>
        <p:spPr>
          <a:xfrm>
            <a:off x="822501" y="923892"/>
            <a:ext cx="1304972" cy="33543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CF1DC9A-A717-1206-555B-4CE648AAF611}"/>
              </a:ext>
            </a:extLst>
          </p:cNvPr>
          <p:cNvSpPr/>
          <p:nvPr/>
        </p:nvSpPr>
        <p:spPr>
          <a:xfrm>
            <a:off x="7511853" y="734205"/>
            <a:ext cx="1304972" cy="33543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E20DBF3-E8C0-B327-4338-EDCEA0BD5428}"/>
              </a:ext>
            </a:extLst>
          </p:cNvPr>
          <p:cNvSpPr/>
          <p:nvPr/>
        </p:nvSpPr>
        <p:spPr>
          <a:xfrm>
            <a:off x="6481976" y="1415979"/>
            <a:ext cx="5561451" cy="130956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7C0BE35-5D57-AAA4-4017-1A6874CE05C5}"/>
              </a:ext>
            </a:extLst>
          </p:cNvPr>
          <p:cNvSpPr txBox="1"/>
          <p:nvPr/>
        </p:nvSpPr>
        <p:spPr>
          <a:xfrm>
            <a:off x="6497291" y="1502638"/>
            <a:ext cx="5481807" cy="923330"/>
          </a:xfrm>
          <a:prstGeom prst="rect">
            <a:avLst/>
          </a:prstGeom>
          <a:noFill/>
        </p:spPr>
        <p:txBody>
          <a:bodyPr wrap="square" rtlCol="0">
            <a:spAutoFit/>
          </a:bodyPr>
          <a:lstStyle/>
          <a:p>
            <a:r>
              <a:rPr lang="en-US" altLang="zh-CN" b="1" dirty="0" err="1"/>
              <a:t>Uvicorn</a:t>
            </a:r>
            <a:r>
              <a:rPr lang="zh-CN" altLang="en-US" b="0" i="0" dirty="0">
                <a:effectLst/>
                <a:latin typeface="Inter"/>
              </a:rPr>
              <a:t>是一个基于 </a:t>
            </a:r>
            <a:r>
              <a:rPr lang="en-US" altLang="zh-CN" b="0" i="0" dirty="0">
                <a:effectLst/>
                <a:latin typeface="Inter"/>
              </a:rPr>
              <a:t>Python </a:t>
            </a:r>
            <a:r>
              <a:rPr lang="zh-CN" altLang="en-US" b="0" i="0" dirty="0">
                <a:effectLst/>
                <a:latin typeface="Inter"/>
              </a:rPr>
              <a:t>的 </a:t>
            </a:r>
            <a:r>
              <a:rPr lang="en-US" altLang="zh-CN" b="0" i="0" dirty="0">
                <a:effectLst/>
                <a:latin typeface="Inter"/>
              </a:rPr>
              <a:t>ASGI</a:t>
            </a:r>
            <a:r>
              <a:rPr lang="zh-CN" altLang="en-US" b="0" i="0" dirty="0">
                <a:effectLst/>
                <a:latin typeface="Inter"/>
              </a:rPr>
              <a:t>（异步服务器网关接口）服务器。它是一个</a:t>
            </a:r>
            <a:r>
              <a:rPr lang="zh-CN" altLang="en-US" i="0" dirty="0">
                <a:effectLst/>
                <a:latin typeface="Inter"/>
              </a:rPr>
              <a:t>运行</a:t>
            </a:r>
            <a:r>
              <a:rPr lang="en-US" altLang="zh-CN" b="0" i="0" dirty="0" err="1">
                <a:effectLst/>
                <a:latin typeface="Inter"/>
              </a:rPr>
              <a:t>FastAPI</a:t>
            </a:r>
            <a:r>
              <a:rPr lang="zh-CN" altLang="en-US" b="0" i="0" dirty="0">
                <a:effectLst/>
                <a:latin typeface="Inter"/>
              </a:rPr>
              <a:t>应用的框架，可以将接收到的请求</a:t>
            </a:r>
            <a:r>
              <a:rPr lang="zh-CN" altLang="en-US" b="1" i="0" dirty="0">
                <a:solidFill>
                  <a:srgbClr val="FF9933"/>
                </a:solidFill>
                <a:effectLst/>
                <a:latin typeface="Inter"/>
              </a:rPr>
              <a:t>封装</a:t>
            </a:r>
            <a:r>
              <a:rPr lang="zh-CN" altLang="en-US" b="0" i="0" dirty="0">
                <a:effectLst/>
                <a:latin typeface="Inter"/>
              </a:rPr>
              <a:t>后转给</a:t>
            </a:r>
            <a:r>
              <a:rPr lang="en-US" altLang="zh-CN" b="0" i="0" dirty="0">
                <a:effectLst/>
                <a:latin typeface="Inter"/>
              </a:rPr>
              <a:t>APP</a:t>
            </a:r>
            <a:r>
              <a:rPr lang="en-US" altLang="zh-CN" dirty="0">
                <a:latin typeface="Inter"/>
              </a:rPr>
              <a:t>(</a:t>
            </a:r>
            <a:r>
              <a:rPr lang="zh-CN" altLang="en-US" dirty="0">
                <a:latin typeface="Inter"/>
              </a:rPr>
              <a:t>相当于</a:t>
            </a:r>
            <a:r>
              <a:rPr lang="zh-CN" altLang="en-US" b="1" dirty="0">
                <a:solidFill>
                  <a:srgbClr val="FF9933"/>
                </a:solidFill>
                <a:latin typeface="Inter"/>
              </a:rPr>
              <a:t>服务</a:t>
            </a:r>
            <a:r>
              <a:rPr lang="en-US" altLang="zh-CN" dirty="0">
                <a:latin typeface="Inter"/>
              </a:rPr>
              <a:t>)</a:t>
            </a:r>
            <a:r>
              <a:rPr lang="zh-CN" altLang="en-US" b="0" i="0" dirty="0">
                <a:effectLst/>
                <a:latin typeface="Inter"/>
              </a:rPr>
              <a:t>。</a:t>
            </a:r>
            <a:endParaRPr lang="zh-CN" altLang="en-US" dirty="0"/>
          </a:p>
        </p:txBody>
      </p:sp>
      <p:sp>
        <p:nvSpPr>
          <p:cNvPr id="18" name="加号 17">
            <a:extLst>
              <a:ext uri="{FF2B5EF4-FFF2-40B4-BE49-F238E27FC236}">
                <a16:creationId xmlns:a16="http://schemas.microsoft.com/office/drawing/2014/main" id="{BA5A4C05-050A-E67F-5579-A7F06B9F5F29}"/>
              </a:ext>
            </a:extLst>
          </p:cNvPr>
          <p:cNvSpPr/>
          <p:nvPr/>
        </p:nvSpPr>
        <p:spPr>
          <a:xfrm>
            <a:off x="5957383" y="1769478"/>
            <a:ext cx="574372" cy="523221"/>
          </a:xfrm>
          <a:prstGeom prst="mathPlu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AFCA4C8-8E91-5973-5264-FBF84DC240BA}"/>
              </a:ext>
            </a:extLst>
          </p:cNvPr>
          <p:cNvSpPr txBox="1"/>
          <p:nvPr/>
        </p:nvSpPr>
        <p:spPr>
          <a:xfrm>
            <a:off x="5431259" y="2316898"/>
            <a:ext cx="1329481" cy="369332"/>
          </a:xfrm>
          <a:prstGeom prst="rect">
            <a:avLst/>
          </a:prstGeom>
          <a:noFill/>
        </p:spPr>
        <p:txBody>
          <a:bodyPr wrap="square" rtlCol="0">
            <a:spAutoFit/>
          </a:bodyPr>
          <a:lstStyle/>
          <a:p>
            <a:r>
              <a:rPr lang="zh-CN" altLang="en-US" b="1" dirty="0"/>
              <a:t>（搭配使用）</a:t>
            </a:r>
          </a:p>
        </p:txBody>
      </p:sp>
      <p:sp>
        <p:nvSpPr>
          <p:cNvPr id="21" name="云形 20">
            <a:extLst>
              <a:ext uri="{FF2B5EF4-FFF2-40B4-BE49-F238E27FC236}">
                <a16:creationId xmlns:a16="http://schemas.microsoft.com/office/drawing/2014/main" id="{B1D0607C-93C8-BEEE-03C0-ACB603A520DA}"/>
              </a:ext>
            </a:extLst>
          </p:cNvPr>
          <p:cNvSpPr/>
          <p:nvPr/>
        </p:nvSpPr>
        <p:spPr>
          <a:xfrm>
            <a:off x="519723" y="4430231"/>
            <a:ext cx="2734010" cy="1718520"/>
          </a:xfrm>
          <a:prstGeom prst="cloud">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2" name="云形 21">
            <a:extLst>
              <a:ext uri="{FF2B5EF4-FFF2-40B4-BE49-F238E27FC236}">
                <a16:creationId xmlns:a16="http://schemas.microsoft.com/office/drawing/2014/main" id="{DBEB5852-B734-D972-812F-EA1B5A02F15B}"/>
              </a:ext>
            </a:extLst>
          </p:cNvPr>
          <p:cNvSpPr/>
          <p:nvPr/>
        </p:nvSpPr>
        <p:spPr>
          <a:xfrm>
            <a:off x="8729796" y="4405275"/>
            <a:ext cx="2734010" cy="1718520"/>
          </a:xfrm>
          <a:prstGeom prst="cloud">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23" name="文本框 22">
            <a:extLst>
              <a:ext uri="{FF2B5EF4-FFF2-40B4-BE49-F238E27FC236}">
                <a16:creationId xmlns:a16="http://schemas.microsoft.com/office/drawing/2014/main" id="{03CA14DC-2B44-45E3-D65D-26A2E2DE1590}"/>
              </a:ext>
            </a:extLst>
          </p:cNvPr>
          <p:cNvSpPr txBox="1"/>
          <p:nvPr/>
        </p:nvSpPr>
        <p:spPr>
          <a:xfrm>
            <a:off x="1055473" y="4641802"/>
            <a:ext cx="1540083" cy="1600438"/>
          </a:xfrm>
          <a:prstGeom prst="rect">
            <a:avLst/>
          </a:prstGeom>
          <a:noFill/>
        </p:spPr>
        <p:txBody>
          <a:bodyPr wrap="square" rtlCol="0">
            <a:spAutoFit/>
          </a:bodyPr>
          <a:lstStyle/>
          <a:p>
            <a:pPr algn="ctr"/>
            <a:r>
              <a:rPr lang="en-US" altLang="zh-CN" sz="2000" b="1" dirty="0" err="1">
                <a:solidFill>
                  <a:schemeClr val="tx1"/>
                </a:solidFill>
              </a:rPr>
              <a:t>FastAPI</a:t>
            </a:r>
            <a:endParaRPr lang="en-US" altLang="zh-CN" sz="2000" b="1" dirty="0">
              <a:solidFill>
                <a:schemeClr val="tx1"/>
              </a:solidFill>
            </a:endParaRPr>
          </a:p>
          <a:p>
            <a:pPr algn="ctr"/>
            <a:r>
              <a:rPr lang="zh-CN" altLang="en-US" sz="2000" b="1" dirty="0">
                <a:solidFill>
                  <a:schemeClr val="tx1"/>
                </a:solidFill>
              </a:rPr>
              <a:t>（可定义异步函数 </a:t>
            </a:r>
            <a:r>
              <a:rPr lang="en-US" altLang="zh-CN" sz="2000" b="1" dirty="0">
                <a:solidFill>
                  <a:schemeClr val="tx1"/>
                </a:solidFill>
                <a:effectLst/>
                <a:latin typeface="Consolas" panose="020B0609020204030204" pitchFamily="49" charset="0"/>
              </a:rPr>
              <a:t>async def)</a:t>
            </a:r>
          </a:p>
          <a:p>
            <a:endParaRPr lang="zh-CN" altLang="en-US" dirty="0"/>
          </a:p>
        </p:txBody>
      </p:sp>
      <p:sp>
        <p:nvSpPr>
          <p:cNvPr id="24" name="箭头: 上弧形 23">
            <a:extLst>
              <a:ext uri="{FF2B5EF4-FFF2-40B4-BE49-F238E27FC236}">
                <a16:creationId xmlns:a16="http://schemas.microsoft.com/office/drawing/2014/main" id="{2F0DEDFD-1399-A594-A4F5-B0E6DF7D2F0C}"/>
              </a:ext>
            </a:extLst>
          </p:cNvPr>
          <p:cNvSpPr/>
          <p:nvPr/>
        </p:nvSpPr>
        <p:spPr>
          <a:xfrm>
            <a:off x="2590901" y="4381543"/>
            <a:ext cx="7209216" cy="512888"/>
          </a:xfrm>
          <a:prstGeom prst="curvedDownArrow">
            <a:avLst>
              <a:gd name="adj1" fmla="val 25000"/>
              <a:gd name="adj2" fmla="val 68177"/>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a:extLst>
              <a:ext uri="{FF2B5EF4-FFF2-40B4-BE49-F238E27FC236}">
                <a16:creationId xmlns:a16="http://schemas.microsoft.com/office/drawing/2014/main" id="{257BAED6-E01C-F0C9-8A7E-B37B572577AE}"/>
              </a:ext>
            </a:extLst>
          </p:cNvPr>
          <p:cNvSpPr txBox="1"/>
          <p:nvPr/>
        </p:nvSpPr>
        <p:spPr>
          <a:xfrm>
            <a:off x="9582476" y="4770658"/>
            <a:ext cx="1240643" cy="400110"/>
          </a:xfrm>
          <a:prstGeom prst="rect">
            <a:avLst/>
          </a:prstGeom>
          <a:noFill/>
        </p:spPr>
        <p:txBody>
          <a:bodyPr wrap="square" rtlCol="0">
            <a:spAutoFit/>
          </a:bodyPr>
          <a:lstStyle/>
          <a:p>
            <a:r>
              <a:rPr lang="en-US" altLang="zh-CN" sz="2000" b="1" dirty="0" err="1"/>
              <a:t>Uvicorn</a:t>
            </a:r>
            <a:endParaRPr lang="en-US" altLang="zh-CN" sz="2000" b="1" dirty="0"/>
          </a:p>
        </p:txBody>
      </p:sp>
      <p:sp>
        <p:nvSpPr>
          <p:cNvPr id="26" name="文本框 25">
            <a:extLst>
              <a:ext uri="{FF2B5EF4-FFF2-40B4-BE49-F238E27FC236}">
                <a16:creationId xmlns:a16="http://schemas.microsoft.com/office/drawing/2014/main" id="{E6A2D6D2-F4D3-8905-62D0-9D938441EC07}"/>
              </a:ext>
            </a:extLst>
          </p:cNvPr>
          <p:cNvSpPr txBox="1"/>
          <p:nvPr/>
        </p:nvSpPr>
        <p:spPr>
          <a:xfrm>
            <a:off x="5307193" y="4055689"/>
            <a:ext cx="1381555" cy="369332"/>
          </a:xfrm>
          <a:prstGeom prst="rect">
            <a:avLst/>
          </a:prstGeom>
          <a:noFill/>
        </p:spPr>
        <p:txBody>
          <a:bodyPr wrap="square" rtlCol="0">
            <a:spAutoFit/>
          </a:bodyPr>
          <a:lstStyle/>
          <a:p>
            <a:r>
              <a:rPr lang="zh-CN" altLang="en-US" b="1" dirty="0"/>
              <a:t>①发送请求</a:t>
            </a:r>
          </a:p>
        </p:txBody>
      </p:sp>
      <p:sp>
        <p:nvSpPr>
          <p:cNvPr id="27" name="文本框 26">
            <a:extLst>
              <a:ext uri="{FF2B5EF4-FFF2-40B4-BE49-F238E27FC236}">
                <a16:creationId xmlns:a16="http://schemas.microsoft.com/office/drawing/2014/main" id="{0E8A3D74-EF07-5C24-E6FB-175D9CF42564}"/>
              </a:ext>
            </a:extLst>
          </p:cNvPr>
          <p:cNvSpPr txBox="1"/>
          <p:nvPr/>
        </p:nvSpPr>
        <p:spPr>
          <a:xfrm>
            <a:off x="9114188" y="5206674"/>
            <a:ext cx="2022339" cy="646331"/>
          </a:xfrm>
          <a:prstGeom prst="rect">
            <a:avLst/>
          </a:prstGeom>
          <a:noFill/>
        </p:spPr>
        <p:txBody>
          <a:bodyPr wrap="square" rtlCol="0">
            <a:spAutoFit/>
          </a:bodyPr>
          <a:lstStyle/>
          <a:p>
            <a:r>
              <a:rPr lang="zh-CN" altLang="en-US" b="1" dirty="0"/>
              <a:t>②服务器启动，处理请求</a:t>
            </a:r>
          </a:p>
        </p:txBody>
      </p:sp>
      <p:sp>
        <p:nvSpPr>
          <p:cNvPr id="30" name="云形 29">
            <a:extLst>
              <a:ext uri="{FF2B5EF4-FFF2-40B4-BE49-F238E27FC236}">
                <a16:creationId xmlns:a16="http://schemas.microsoft.com/office/drawing/2014/main" id="{A6B15EF4-3445-3A6D-6657-CE24277A8B05}"/>
              </a:ext>
            </a:extLst>
          </p:cNvPr>
          <p:cNvSpPr/>
          <p:nvPr/>
        </p:nvSpPr>
        <p:spPr>
          <a:xfrm>
            <a:off x="3964255" y="4902625"/>
            <a:ext cx="2734010" cy="1718520"/>
          </a:xfrm>
          <a:prstGeom prst="cloud">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31" name="文本框 30">
            <a:extLst>
              <a:ext uri="{FF2B5EF4-FFF2-40B4-BE49-F238E27FC236}">
                <a16:creationId xmlns:a16="http://schemas.microsoft.com/office/drawing/2014/main" id="{17C79398-7C20-683B-C5C9-BAD7D446319D}"/>
              </a:ext>
            </a:extLst>
          </p:cNvPr>
          <p:cNvSpPr txBox="1"/>
          <p:nvPr/>
        </p:nvSpPr>
        <p:spPr>
          <a:xfrm>
            <a:off x="4641065" y="5161720"/>
            <a:ext cx="1538682" cy="1200329"/>
          </a:xfrm>
          <a:prstGeom prst="rect">
            <a:avLst/>
          </a:prstGeom>
          <a:noFill/>
        </p:spPr>
        <p:txBody>
          <a:bodyPr wrap="square" rtlCol="0">
            <a:spAutoFit/>
          </a:bodyPr>
          <a:lstStyle/>
          <a:p>
            <a:r>
              <a:rPr lang="en-US" altLang="zh-CN" b="1" dirty="0" err="1"/>
              <a:t>Uvicorn</a:t>
            </a:r>
            <a:r>
              <a:rPr lang="zh-CN" altLang="en-US" b="1" dirty="0"/>
              <a:t>所绑定的应用（如：地址、端口）</a:t>
            </a:r>
          </a:p>
        </p:txBody>
      </p:sp>
      <p:sp>
        <p:nvSpPr>
          <p:cNvPr id="32" name="文本框 31">
            <a:extLst>
              <a:ext uri="{FF2B5EF4-FFF2-40B4-BE49-F238E27FC236}">
                <a16:creationId xmlns:a16="http://schemas.microsoft.com/office/drawing/2014/main" id="{C3E779E0-7426-9C62-A262-C92D57DBFD24}"/>
              </a:ext>
            </a:extLst>
          </p:cNvPr>
          <p:cNvSpPr txBox="1"/>
          <p:nvPr/>
        </p:nvSpPr>
        <p:spPr>
          <a:xfrm rot="21154210">
            <a:off x="7212918" y="6008609"/>
            <a:ext cx="1641822" cy="369332"/>
          </a:xfrm>
          <a:prstGeom prst="rect">
            <a:avLst/>
          </a:prstGeom>
          <a:noFill/>
        </p:spPr>
        <p:txBody>
          <a:bodyPr wrap="square" rtlCol="0">
            <a:spAutoFit/>
          </a:bodyPr>
          <a:lstStyle/>
          <a:p>
            <a:r>
              <a:rPr lang="zh-CN" altLang="en-US" b="1" dirty="0"/>
              <a:t>③封装后转给</a:t>
            </a:r>
          </a:p>
        </p:txBody>
      </p:sp>
      <p:sp>
        <p:nvSpPr>
          <p:cNvPr id="28" name="箭头: 上弧形 27">
            <a:extLst>
              <a:ext uri="{FF2B5EF4-FFF2-40B4-BE49-F238E27FC236}">
                <a16:creationId xmlns:a16="http://schemas.microsoft.com/office/drawing/2014/main" id="{62972FF5-AB7F-4C99-7DA0-6B28B3A2DBA3}"/>
              </a:ext>
            </a:extLst>
          </p:cNvPr>
          <p:cNvSpPr/>
          <p:nvPr/>
        </p:nvSpPr>
        <p:spPr>
          <a:xfrm rot="10328356">
            <a:off x="5906257" y="5950386"/>
            <a:ext cx="3828660" cy="51646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5" name="图片 34">
            <a:extLst>
              <a:ext uri="{FF2B5EF4-FFF2-40B4-BE49-F238E27FC236}">
                <a16:creationId xmlns:a16="http://schemas.microsoft.com/office/drawing/2014/main" id="{FE6A68BB-D423-8543-1051-50719C6349B8}"/>
              </a:ext>
            </a:extLst>
          </p:cNvPr>
          <p:cNvPicPr>
            <a:picLocks noChangeAspect="1"/>
          </p:cNvPicPr>
          <p:nvPr/>
        </p:nvPicPr>
        <p:blipFill>
          <a:blip r:embed="rId4"/>
          <a:stretch>
            <a:fillRect/>
          </a:stretch>
        </p:blipFill>
        <p:spPr>
          <a:xfrm>
            <a:off x="22974" y="2756586"/>
            <a:ext cx="5587489" cy="936033"/>
          </a:xfrm>
          <a:prstGeom prst="rect">
            <a:avLst/>
          </a:prstGeom>
        </p:spPr>
      </p:pic>
      <p:sp>
        <p:nvSpPr>
          <p:cNvPr id="36" name="矩形 35">
            <a:extLst>
              <a:ext uri="{FF2B5EF4-FFF2-40B4-BE49-F238E27FC236}">
                <a16:creationId xmlns:a16="http://schemas.microsoft.com/office/drawing/2014/main" id="{B9ADF139-1CA0-68F0-F022-2061AE8C126F}"/>
              </a:ext>
            </a:extLst>
          </p:cNvPr>
          <p:cNvSpPr/>
          <p:nvPr/>
        </p:nvSpPr>
        <p:spPr>
          <a:xfrm>
            <a:off x="22974" y="3244052"/>
            <a:ext cx="946566" cy="2077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38" name="连接符: 曲线 37">
            <a:extLst>
              <a:ext uri="{FF2B5EF4-FFF2-40B4-BE49-F238E27FC236}">
                <a16:creationId xmlns:a16="http://schemas.microsoft.com/office/drawing/2014/main" id="{1E6C5B1E-EA7A-5B71-AF7B-E47408A816B4}"/>
              </a:ext>
            </a:extLst>
          </p:cNvPr>
          <p:cNvCxnSpPr>
            <a:cxnSpLocks/>
          </p:cNvCxnSpPr>
          <p:nvPr/>
        </p:nvCxnSpPr>
        <p:spPr>
          <a:xfrm flipV="1">
            <a:off x="972599" y="3173696"/>
            <a:ext cx="4937056" cy="81897"/>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8C763693-713A-AE8B-8FE0-00B6B677AF6C}"/>
              </a:ext>
            </a:extLst>
          </p:cNvPr>
          <p:cNvSpPr/>
          <p:nvPr/>
        </p:nvSpPr>
        <p:spPr>
          <a:xfrm>
            <a:off x="5982656" y="2789038"/>
            <a:ext cx="6060771" cy="116666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A8863DCA-84BC-6B95-BA6E-D2B36F119C76}"/>
              </a:ext>
            </a:extLst>
          </p:cNvPr>
          <p:cNvSpPr txBox="1"/>
          <p:nvPr/>
        </p:nvSpPr>
        <p:spPr>
          <a:xfrm>
            <a:off x="5957383" y="2789911"/>
            <a:ext cx="6045457" cy="1200329"/>
          </a:xfrm>
          <a:prstGeom prst="rect">
            <a:avLst/>
          </a:prstGeom>
          <a:noFill/>
        </p:spPr>
        <p:txBody>
          <a:bodyPr wrap="square" rtlCol="0">
            <a:spAutoFit/>
          </a:bodyPr>
          <a:lstStyle/>
          <a:p>
            <a:r>
              <a:rPr lang="zh-CN" altLang="en-US" dirty="0"/>
              <a:t>异步函数（可远程访问），</a:t>
            </a:r>
            <a:r>
              <a:rPr lang="zh-CN" altLang="en-US" b="0" i="0" dirty="0">
                <a:solidFill>
                  <a:srgbClr val="333333"/>
                </a:solidFill>
                <a:effectLst/>
                <a:latin typeface="PingFang SC"/>
              </a:rPr>
              <a:t>主要用于处理</a:t>
            </a:r>
            <a:r>
              <a:rPr lang="zh-CN" altLang="en-US" b="1" i="0" dirty="0">
                <a:solidFill>
                  <a:srgbClr val="FF9933"/>
                </a:solidFill>
                <a:effectLst/>
                <a:latin typeface="PingFang SC"/>
              </a:rPr>
              <a:t>耗时操作</a:t>
            </a:r>
            <a:r>
              <a:rPr lang="zh-CN" altLang="en-US" b="0" i="0" dirty="0">
                <a:solidFill>
                  <a:srgbClr val="333333"/>
                </a:solidFill>
                <a:effectLst/>
                <a:latin typeface="PingFang SC"/>
              </a:rPr>
              <a:t>，如</a:t>
            </a:r>
            <a:r>
              <a:rPr lang="en-US" altLang="zh-CN" b="0" i="0" dirty="0">
                <a:solidFill>
                  <a:srgbClr val="333333"/>
                </a:solidFill>
                <a:effectLst/>
                <a:latin typeface="PingFang SC"/>
              </a:rPr>
              <a:t>HTTP</a:t>
            </a:r>
            <a:r>
              <a:rPr lang="zh-CN" altLang="en-US" b="0" i="0" dirty="0">
                <a:solidFill>
                  <a:srgbClr val="333333"/>
                </a:solidFill>
                <a:effectLst/>
                <a:latin typeface="PingFang SC"/>
              </a:rPr>
              <a:t>请求、文件读写等。通过异步编程，可以在等待异步操作完成时继续执行其他就绪的任务，从而提高程序的效率和响应速度。</a:t>
            </a:r>
            <a:endParaRPr lang="zh-CN" altLang="en-US" dirty="0"/>
          </a:p>
        </p:txBody>
      </p:sp>
      <p:sp>
        <p:nvSpPr>
          <p:cNvPr id="43" name="文本框 42">
            <a:extLst>
              <a:ext uri="{FF2B5EF4-FFF2-40B4-BE49-F238E27FC236}">
                <a16:creationId xmlns:a16="http://schemas.microsoft.com/office/drawing/2014/main" id="{D24B7303-A996-1DDC-5FFF-4CAB79231063}"/>
              </a:ext>
            </a:extLst>
          </p:cNvPr>
          <p:cNvSpPr txBox="1"/>
          <p:nvPr/>
        </p:nvSpPr>
        <p:spPr>
          <a:xfrm>
            <a:off x="0" y="3740397"/>
            <a:ext cx="1341738" cy="369332"/>
          </a:xfrm>
          <a:prstGeom prst="rect">
            <a:avLst/>
          </a:prstGeom>
          <a:noFill/>
        </p:spPr>
        <p:txBody>
          <a:bodyPr wrap="square" rtlCol="0">
            <a:spAutoFit/>
          </a:bodyPr>
          <a:lstStyle/>
          <a:p>
            <a:r>
              <a:rPr lang="zh-CN" altLang="en-US" b="1" dirty="0"/>
              <a:t>关系：</a:t>
            </a:r>
          </a:p>
        </p:txBody>
      </p:sp>
    </p:spTree>
    <p:extLst>
      <p:ext uri="{BB962C8B-B14F-4D97-AF65-F5344CB8AC3E}">
        <p14:creationId xmlns:p14="http://schemas.microsoft.com/office/powerpoint/2010/main" val="401383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820" y="236855"/>
            <a:ext cx="1886585" cy="417195"/>
          </a:xfrm>
          <a:prstGeom prst="rect">
            <a:avLst/>
          </a:prstGeom>
          <a:noFill/>
        </p:spPr>
        <p:txBody>
          <a:bodyPr wrap="square" rtlCol="0">
            <a:noAutofit/>
          </a:bodyPr>
          <a:lstStyle/>
          <a:p>
            <a:r>
              <a:rPr lang="zh-CN" altLang="en-US" sz="2800" dirty="0">
                <a:solidFill>
                  <a:schemeClr val="bg1"/>
                </a:solidFill>
                <a:latin typeface="宋体" panose="02010600030101010101" pitchFamily="2" charset="-122"/>
                <a:ea typeface="宋体" panose="02010600030101010101" pitchFamily="2" charset="-122"/>
              </a:rPr>
              <a:t>群众背景</a:t>
            </a:r>
          </a:p>
        </p:txBody>
      </p:sp>
      <p:sp>
        <p:nvSpPr>
          <p:cNvPr id="6" name="任意多边形 5"/>
          <p:cNvSpPr/>
          <p:nvPr/>
        </p:nvSpPr>
        <p:spPr>
          <a:xfrm rot="10800000" flipH="1">
            <a:off x="0" y="236854"/>
            <a:ext cx="4326556"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0" y="236855"/>
            <a:ext cx="409892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a:t>
            </a:r>
            <a:r>
              <a:rPr lang="en-US" altLang="zh-CN" sz="2800" b="1" dirty="0">
                <a:solidFill>
                  <a:schemeClr val="bg1"/>
                </a:solidFill>
                <a:latin typeface="宋体" panose="02010600030101010101" pitchFamily="2" charset="-122"/>
                <a:ea typeface="宋体" panose="02010600030101010101" pitchFamily="2" charset="-122"/>
              </a:rPr>
              <a:t>-Q&amp;A</a:t>
            </a:r>
          </a:p>
        </p:txBody>
      </p:sp>
      <p:sp>
        <p:nvSpPr>
          <p:cNvPr id="2" name="圆角矩形 1"/>
          <p:cNvSpPr/>
          <p:nvPr/>
        </p:nvSpPr>
        <p:spPr>
          <a:xfrm>
            <a:off x="357505" y="972820"/>
            <a:ext cx="3627120" cy="7251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a:solidFill>
                  <a:schemeClr val="tx1"/>
                </a:solidFill>
                <a:latin typeface="华文中宋" panose="02010600040101010101" charset="-122"/>
                <a:ea typeface="华文中宋" panose="02010600040101010101" charset="-122"/>
                <a:cs typeface="华文中宋" panose="02010600040101010101" charset="-122"/>
              </a:rPr>
              <a:t>为什么没下载</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Accelerate</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库会报错？</a:t>
            </a:r>
          </a:p>
        </p:txBody>
      </p:sp>
      <p:pic>
        <p:nvPicPr>
          <p:cNvPr id="3" name="图片 2" descr="疑问"/>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8925" y="853440"/>
            <a:ext cx="914400" cy="914400"/>
          </a:xfrm>
          <a:prstGeom prst="rect">
            <a:avLst/>
          </a:prstGeom>
        </p:spPr>
      </p:pic>
      <p:sp>
        <p:nvSpPr>
          <p:cNvPr id="4" name="矩形 3"/>
          <p:cNvSpPr/>
          <p:nvPr/>
        </p:nvSpPr>
        <p:spPr>
          <a:xfrm>
            <a:off x="5130165" y="1015365"/>
            <a:ext cx="6799580" cy="3430270"/>
          </a:xfrm>
          <a:prstGeom prst="rect">
            <a:avLst/>
          </a:prstGeom>
          <a:noFill/>
          <a:ln w="412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它的核心作用是解决大模型加载时的显存</a:t>
            </a:r>
            <a:r>
              <a:rPr lang="en-US" altLang="zh-CN"/>
              <a:t>/</a:t>
            </a:r>
            <a:r>
              <a:rPr lang="zh-CN" altLang="en-US"/>
              <a:t>内存限制问题，尤其是在资源有限的设备上。其作用和原理是自动分割模型：当模型太大，无法完整放入单个</a:t>
            </a:r>
            <a:r>
              <a:rPr lang="en-US" altLang="zh-CN"/>
              <a:t> GPU </a:t>
            </a:r>
            <a:r>
              <a:rPr lang="zh-CN" altLang="en-US"/>
              <a:t>的显存时，</a:t>
            </a:r>
            <a:r>
              <a:rPr lang="en-US" altLang="zh-CN"/>
              <a:t>device_map="auto" </a:t>
            </a:r>
            <a:r>
              <a:rPr lang="zh-CN" altLang="en-US"/>
              <a:t>会自动将模型的不同层（</a:t>
            </a:r>
            <a:r>
              <a:rPr lang="en-US" altLang="zh-CN"/>
              <a:t>layers</a:t>
            </a:r>
            <a:r>
              <a:rPr lang="zh-CN" altLang="en-US"/>
              <a:t>）拆分到多个设备上（如多个</a:t>
            </a:r>
            <a:r>
              <a:rPr lang="en-US" altLang="zh-CN"/>
              <a:t> GPU </a:t>
            </a:r>
            <a:r>
              <a:rPr lang="zh-CN" altLang="en-US"/>
              <a:t>或</a:t>
            </a:r>
            <a:r>
              <a:rPr lang="en-US" altLang="zh-CN"/>
              <a:t> CPU + GPU </a:t>
            </a:r>
            <a:r>
              <a:rPr lang="zh-CN" altLang="en-US"/>
              <a:t>混合）。</a:t>
            </a:r>
          </a:p>
        </p:txBody>
      </p:sp>
      <p:sp>
        <p:nvSpPr>
          <p:cNvPr id="10" name="文本框 9"/>
          <p:cNvSpPr txBox="1"/>
          <p:nvPr/>
        </p:nvSpPr>
        <p:spPr>
          <a:xfrm>
            <a:off x="5252085" y="1015365"/>
            <a:ext cx="6581775" cy="1352550"/>
          </a:xfrm>
          <a:prstGeom prst="rect">
            <a:avLst/>
          </a:prstGeom>
          <a:noFill/>
        </p:spPr>
        <p:txBody>
          <a:bodyPr wrap="square" rtlCol="0">
            <a:noAutofit/>
          </a:bodyPr>
          <a:lstStyle/>
          <a:p>
            <a:r>
              <a:rPr lang="en-US" altLang="zh-CN">
                <a:latin typeface="华文中宋" panose="02010600040101010101" charset="-122"/>
                <a:ea typeface="华文中宋" panose="02010600040101010101" charset="-122"/>
                <a:cs typeface="华文中宋" panose="02010600040101010101" charset="-122"/>
              </a:rPr>
              <a:t>API.py</a:t>
            </a:r>
            <a:r>
              <a:rPr lang="zh-CN" altLang="en-US">
                <a:latin typeface="华文中宋" panose="02010600040101010101" charset="-122"/>
                <a:ea typeface="华文中宋" panose="02010600040101010101" charset="-122"/>
                <a:cs typeface="华文中宋" panose="02010600040101010101" charset="-122"/>
              </a:rPr>
              <a:t>文件中</a:t>
            </a:r>
            <a:r>
              <a:rPr lang="en-US" altLang="zh-CN">
                <a:solidFill>
                  <a:srgbClr val="FF0000"/>
                </a:solidFill>
                <a:latin typeface="华文中宋" panose="02010600040101010101" charset="-122"/>
                <a:ea typeface="华文中宋" panose="02010600040101010101" charset="-122"/>
                <a:cs typeface="华文中宋" panose="02010600040101010101" charset="-122"/>
              </a:rPr>
              <a:t>device_map="auto"</a:t>
            </a:r>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是</a:t>
            </a:r>
            <a:r>
              <a:rPr lang="en-US" altLang="zh-CN">
                <a:latin typeface="华文中宋" panose="02010600040101010101" charset="-122"/>
                <a:ea typeface="华文中宋" panose="02010600040101010101" charset="-122"/>
                <a:cs typeface="华文中宋" panose="02010600040101010101" charset="-122"/>
              </a:rPr>
              <a:t> Hugging Face Transformers </a:t>
            </a:r>
            <a:r>
              <a:rPr lang="zh-CN" altLang="en-US">
                <a:latin typeface="华文中宋" panose="02010600040101010101" charset="-122"/>
                <a:ea typeface="华文中宋" panose="02010600040101010101" charset="-122"/>
                <a:cs typeface="华文中宋" panose="02010600040101010101" charset="-122"/>
              </a:rPr>
              <a:t>库中的一个参数，用于自动分配模型的不同部分到可用的计算设备上（如多个</a:t>
            </a:r>
            <a:r>
              <a:rPr lang="en-US" altLang="zh-CN">
                <a:latin typeface="华文中宋" panose="02010600040101010101" charset="-122"/>
                <a:ea typeface="华文中宋" panose="02010600040101010101" charset="-122"/>
                <a:cs typeface="华文中宋" panose="02010600040101010101" charset="-122"/>
              </a:rPr>
              <a:t> GPU </a:t>
            </a:r>
            <a:r>
              <a:rPr lang="zh-CN" altLang="en-US">
                <a:latin typeface="华文中宋" panose="02010600040101010101" charset="-122"/>
                <a:ea typeface="华文中宋" panose="02010600040101010101" charset="-122"/>
                <a:cs typeface="华文中宋" panose="02010600040101010101" charset="-122"/>
              </a:rPr>
              <a:t>或</a:t>
            </a:r>
            <a:r>
              <a:rPr lang="en-US" altLang="zh-CN">
                <a:latin typeface="华文中宋" panose="02010600040101010101" charset="-122"/>
                <a:ea typeface="华文中宋" panose="02010600040101010101" charset="-122"/>
                <a:cs typeface="华文中宋" panose="02010600040101010101" charset="-122"/>
              </a:rPr>
              <a:t> CPU</a:t>
            </a:r>
            <a:r>
              <a:rPr lang="zh-CN" altLang="en-US">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sym typeface="+mn-ea"/>
              </a:rPr>
              <a:t>它的</a:t>
            </a:r>
            <a:r>
              <a:rPr lang="zh-CN" altLang="en-US">
                <a:solidFill>
                  <a:srgbClr val="FF0000"/>
                </a:solidFill>
                <a:latin typeface="华文中宋" panose="02010600040101010101" charset="-122"/>
                <a:ea typeface="华文中宋" panose="02010600040101010101" charset="-122"/>
                <a:cs typeface="华文中宋" panose="02010600040101010101" charset="-122"/>
                <a:sym typeface="+mn-ea"/>
              </a:rPr>
              <a:t>核心作用是解决大模型加载时的显存/内存限制问题</a:t>
            </a:r>
            <a:r>
              <a:rPr lang="zh-CN" altLang="en-US">
                <a:latin typeface="华文中宋" panose="02010600040101010101" charset="-122"/>
                <a:ea typeface="华文中宋" panose="02010600040101010101" charset="-122"/>
                <a:cs typeface="华文中宋" panose="02010600040101010101" charset="-122"/>
                <a:sym typeface="+mn-ea"/>
              </a:rPr>
              <a:t>，尤其是在资源有限的设备上。其原理是自动分割模型：当模型太大，无法完整放入单个</a:t>
            </a:r>
            <a:r>
              <a:rPr lang="en-US" altLang="zh-CN">
                <a:latin typeface="华文中宋" panose="02010600040101010101" charset="-122"/>
                <a:ea typeface="华文中宋" panose="02010600040101010101" charset="-122"/>
                <a:cs typeface="华文中宋" panose="02010600040101010101" charset="-122"/>
                <a:sym typeface="+mn-ea"/>
              </a:rPr>
              <a:t> GPU </a:t>
            </a:r>
            <a:r>
              <a:rPr lang="zh-CN" altLang="en-US">
                <a:latin typeface="华文中宋" panose="02010600040101010101" charset="-122"/>
                <a:ea typeface="华文中宋" panose="02010600040101010101" charset="-122"/>
                <a:cs typeface="华文中宋" panose="02010600040101010101" charset="-122"/>
                <a:sym typeface="+mn-ea"/>
              </a:rPr>
              <a:t>的显存时，</a:t>
            </a:r>
            <a:r>
              <a:rPr lang="en-US" altLang="zh-CN">
                <a:latin typeface="华文中宋" panose="02010600040101010101" charset="-122"/>
                <a:ea typeface="华文中宋" panose="02010600040101010101" charset="-122"/>
                <a:cs typeface="华文中宋" panose="02010600040101010101" charset="-122"/>
                <a:sym typeface="+mn-ea"/>
              </a:rPr>
              <a:t>device_map="auto" </a:t>
            </a:r>
            <a:r>
              <a:rPr lang="zh-CN" altLang="en-US">
                <a:latin typeface="华文中宋" panose="02010600040101010101" charset="-122"/>
                <a:ea typeface="华文中宋" panose="02010600040101010101" charset="-122"/>
                <a:cs typeface="华文中宋" panose="02010600040101010101" charset="-122"/>
                <a:sym typeface="+mn-ea"/>
              </a:rPr>
              <a:t>会自动将模型的不同层（</a:t>
            </a:r>
            <a:r>
              <a:rPr lang="en-US" altLang="zh-CN">
                <a:latin typeface="华文中宋" panose="02010600040101010101" charset="-122"/>
                <a:ea typeface="华文中宋" panose="02010600040101010101" charset="-122"/>
                <a:cs typeface="华文中宋" panose="02010600040101010101" charset="-122"/>
                <a:sym typeface="+mn-ea"/>
              </a:rPr>
              <a:t>layers</a:t>
            </a:r>
            <a:r>
              <a:rPr lang="zh-CN" altLang="en-US">
                <a:latin typeface="华文中宋" panose="02010600040101010101" charset="-122"/>
                <a:ea typeface="华文中宋" panose="02010600040101010101" charset="-122"/>
                <a:cs typeface="华文中宋" panose="02010600040101010101" charset="-122"/>
                <a:sym typeface="+mn-ea"/>
              </a:rPr>
              <a:t>）拆分到多个设备上（如多个</a:t>
            </a:r>
            <a:r>
              <a:rPr lang="en-US" altLang="zh-CN">
                <a:latin typeface="华文中宋" panose="02010600040101010101" charset="-122"/>
                <a:ea typeface="华文中宋" panose="02010600040101010101" charset="-122"/>
                <a:cs typeface="华文中宋" panose="02010600040101010101" charset="-122"/>
                <a:sym typeface="+mn-ea"/>
              </a:rPr>
              <a:t> GPU </a:t>
            </a:r>
            <a:r>
              <a:rPr lang="zh-CN" altLang="en-US">
                <a:latin typeface="华文中宋" panose="02010600040101010101" charset="-122"/>
                <a:ea typeface="华文中宋" panose="02010600040101010101" charset="-122"/>
                <a:cs typeface="华文中宋" panose="02010600040101010101" charset="-122"/>
                <a:sym typeface="+mn-ea"/>
              </a:rPr>
              <a:t>或</a:t>
            </a:r>
            <a:r>
              <a:rPr lang="en-US" altLang="zh-CN">
                <a:latin typeface="华文中宋" panose="02010600040101010101" charset="-122"/>
                <a:ea typeface="华文中宋" panose="02010600040101010101" charset="-122"/>
                <a:cs typeface="华文中宋" panose="02010600040101010101" charset="-122"/>
                <a:sym typeface="+mn-ea"/>
              </a:rPr>
              <a:t> CPU + GPU </a:t>
            </a:r>
            <a:r>
              <a:rPr lang="zh-CN" altLang="en-US">
                <a:latin typeface="华文中宋" panose="02010600040101010101" charset="-122"/>
                <a:ea typeface="华文中宋" panose="02010600040101010101" charset="-122"/>
                <a:cs typeface="华文中宋" panose="02010600040101010101" charset="-122"/>
                <a:sym typeface="+mn-ea"/>
              </a:rPr>
              <a:t>混合）。例如：前几层分配到</a:t>
            </a:r>
            <a:r>
              <a:rPr lang="en-US" altLang="zh-CN">
                <a:latin typeface="华文中宋" panose="02010600040101010101" charset="-122"/>
                <a:ea typeface="华文中宋" panose="02010600040101010101" charset="-122"/>
                <a:cs typeface="华文中宋" panose="02010600040101010101" charset="-122"/>
                <a:sym typeface="+mn-ea"/>
              </a:rPr>
              <a:t> GPU 1</a:t>
            </a:r>
            <a:r>
              <a:rPr lang="zh-CN" altLang="en-US">
                <a:latin typeface="华文中宋" panose="02010600040101010101" charset="-122"/>
                <a:ea typeface="华文中宋" panose="02010600040101010101" charset="-122"/>
                <a:cs typeface="华文中宋" panose="02010600040101010101" charset="-122"/>
                <a:sym typeface="+mn-ea"/>
              </a:rPr>
              <a:t>；中间层分配到</a:t>
            </a:r>
            <a:r>
              <a:rPr lang="en-US" altLang="zh-CN">
                <a:latin typeface="华文中宋" panose="02010600040101010101" charset="-122"/>
                <a:ea typeface="华文中宋" panose="02010600040101010101" charset="-122"/>
                <a:cs typeface="华文中宋" panose="02010600040101010101" charset="-122"/>
                <a:sym typeface="+mn-ea"/>
              </a:rPr>
              <a:t> GPU 2</a:t>
            </a:r>
            <a:r>
              <a:rPr lang="zh-CN" altLang="en-US">
                <a:latin typeface="华文中宋" panose="02010600040101010101" charset="-122"/>
                <a:ea typeface="华文中宋" panose="02010600040101010101" charset="-122"/>
                <a:cs typeface="华文中宋" panose="02010600040101010101" charset="-122"/>
                <a:sym typeface="+mn-ea"/>
              </a:rPr>
              <a:t>；最后几层分配到</a:t>
            </a:r>
            <a:r>
              <a:rPr lang="en-US" altLang="zh-CN">
                <a:latin typeface="华文中宋" panose="02010600040101010101" charset="-122"/>
                <a:ea typeface="华文中宋" panose="02010600040101010101" charset="-122"/>
                <a:cs typeface="华文中宋" panose="02010600040101010101" charset="-122"/>
                <a:sym typeface="+mn-ea"/>
              </a:rPr>
              <a:t>CPU3</a:t>
            </a:r>
            <a:r>
              <a:rPr lang="zh-CN" altLang="en-US">
                <a:latin typeface="华文中宋" panose="02010600040101010101" charset="-122"/>
                <a:ea typeface="华文中宋" panose="02010600040101010101" charset="-122"/>
                <a:cs typeface="华文中宋" panose="02010600040101010101" charset="-122"/>
                <a:sym typeface="+mn-ea"/>
              </a:rPr>
              <a:t>。通过智能分配，它可以最大化利用所有可用硬件资源，避免单个设备的内存溢出。</a:t>
            </a:r>
            <a:endParaRPr lang="zh-CN" altLang="en-US">
              <a:latin typeface="华文中宋" panose="02010600040101010101" charset="-122"/>
              <a:ea typeface="华文中宋" panose="02010600040101010101" charset="-122"/>
              <a:cs typeface="华文中宋" panose="02010600040101010101" charset="-122"/>
            </a:endParaRPr>
          </a:p>
          <a:p>
            <a:r>
              <a:rPr lang="zh-CN" altLang="en-US">
                <a:solidFill>
                  <a:srgbClr val="FF0000"/>
                </a:solidFill>
                <a:latin typeface="华文中宋" panose="02010600040101010101" charset="-122"/>
                <a:ea typeface="华文中宋" panose="02010600040101010101" charset="-122"/>
                <a:cs typeface="华文中宋" panose="02010600040101010101" charset="-122"/>
              </a:rPr>
              <a:t>该功能必须要依赖</a:t>
            </a:r>
            <a:r>
              <a:rPr lang="en-US" altLang="zh-CN">
                <a:solidFill>
                  <a:srgbClr val="FF0000"/>
                </a:solidFill>
                <a:latin typeface="华文中宋" panose="02010600040101010101" charset="-122"/>
                <a:ea typeface="华文中宋" panose="02010600040101010101" charset="-122"/>
                <a:cs typeface="华文中宋" panose="02010600040101010101" charset="-122"/>
              </a:rPr>
              <a:t> accelerate </a:t>
            </a:r>
            <a:r>
              <a:rPr lang="zh-CN" altLang="en-US">
                <a:solidFill>
                  <a:srgbClr val="FF0000"/>
                </a:solidFill>
                <a:latin typeface="华文中宋" panose="02010600040101010101" charset="-122"/>
                <a:ea typeface="华文中宋" panose="02010600040101010101" charset="-122"/>
                <a:cs typeface="华文中宋" panose="02010600040101010101" charset="-122"/>
              </a:rPr>
              <a:t>库</a:t>
            </a:r>
            <a:r>
              <a:rPr lang="zh-CN" altLang="en-US">
                <a:latin typeface="华文中宋" panose="02010600040101010101" charset="-122"/>
                <a:ea typeface="华文中宋" panose="02010600040101010101" charset="-122"/>
                <a:cs typeface="华文中宋" panose="02010600040101010101" charset="-122"/>
              </a:rPr>
              <a:t>，它负责底层的分布式计算逻辑，故必须下载</a:t>
            </a:r>
            <a:r>
              <a:rPr lang="en-US" altLang="zh-CN">
                <a:latin typeface="华文中宋" panose="02010600040101010101" charset="-122"/>
                <a:ea typeface="华文中宋" panose="02010600040101010101" charset="-122"/>
                <a:cs typeface="华文中宋" panose="02010600040101010101" charset="-122"/>
                <a:sym typeface="+mn-ea"/>
              </a:rPr>
              <a:t>Accelerate</a:t>
            </a:r>
            <a:r>
              <a:rPr lang="zh-CN" altLang="en-US">
                <a:latin typeface="华文中宋" panose="02010600040101010101" charset="-122"/>
                <a:ea typeface="华文中宋" panose="02010600040101010101" charset="-122"/>
                <a:cs typeface="华文中宋" panose="02010600040101010101" charset="-122"/>
                <a:sym typeface="+mn-ea"/>
              </a:rPr>
              <a:t>库</a:t>
            </a:r>
            <a:r>
              <a:rPr lang="zh-CN" altLang="en-US">
                <a:latin typeface="华文中宋" panose="02010600040101010101" charset="-122"/>
                <a:ea typeface="华文中宋" panose="02010600040101010101" charset="-122"/>
                <a:cs typeface="华文中宋" panose="02010600040101010101" charset="-122"/>
              </a:rPr>
              <a:t>。</a:t>
            </a:r>
          </a:p>
        </p:txBody>
      </p:sp>
      <p:sp>
        <p:nvSpPr>
          <p:cNvPr id="15" name="圆角矩形 14"/>
          <p:cNvSpPr/>
          <p:nvPr/>
        </p:nvSpPr>
        <p:spPr>
          <a:xfrm>
            <a:off x="357505" y="4950460"/>
            <a:ext cx="3627120" cy="7251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a:solidFill>
                  <a:schemeClr val="tx1"/>
                </a:solidFill>
                <a:latin typeface="华文中宋" panose="02010600040101010101" charset="-122"/>
                <a:ea typeface="华文中宋" panose="02010600040101010101" charset="-122"/>
                <a:cs typeface="华文中宋" panose="02010600040101010101" charset="-122"/>
              </a:rPr>
              <a:t>解决方法：安装</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Accelerate</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库</a:t>
            </a:r>
          </a:p>
        </p:txBody>
      </p:sp>
      <p:pic>
        <p:nvPicPr>
          <p:cNvPr id="17" name="图片 16" descr="疑问"/>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0195" y="4829810"/>
            <a:ext cx="914400" cy="914400"/>
          </a:xfrm>
          <a:prstGeom prst="rect">
            <a:avLst/>
          </a:prstGeom>
        </p:spPr>
      </p:pic>
      <p:sp>
        <p:nvSpPr>
          <p:cNvPr id="20" name="矩形 19"/>
          <p:cNvSpPr/>
          <p:nvPr/>
        </p:nvSpPr>
        <p:spPr>
          <a:xfrm>
            <a:off x="5130165" y="4850765"/>
            <a:ext cx="6799580" cy="972820"/>
          </a:xfrm>
          <a:prstGeom prst="rect">
            <a:avLst/>
          </a:prstGeom>
          <a:noFill/>
          <a:ln w="412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p:cNvSpPr txBox="1"/>
          <p:nvPr/>
        </p:nvSpPr>
        <p:spPr>
          <a:xfrm>
            <a:off x="5252085" y="4874895"/>
            <a:ext cx="6581775" cy="869315"/>
          </a:xfrm>
          <a:prstGeom prst="rect">
            <a:avLst/>
          </a:prstGeom>
          <a:noFill/>
        </p:spPr>
        <p:txBody>
          <a:bodyPr wrap="square" rtlCol="0">
            <a:noAutofit/>
          </a:bodyPr>
          <a:lstStyle/>
          <a:p>
            <a:r>
              <a:rPr lang="zh-CN" altLang="en-US" dirty="0">
                <a:latin typeface="华文中宋" panose="02010600040101010101" charset="-122"/>
                <a:ea typeface="华文中宋" panose="02010600040101010101" charset="-122"/>
                <a:cs typeface="华文中宋" panose="02010600040101010101" charset="-122"/>
              </a:rPr>
              <a:t>出现了accelerate版本不满足或者未安装的情况，所以需要在cmd输入以下指令，达到安装的目的：</a:t>
            </a:r>
          </a:p>
          <a:p>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pip install accelerate==0.26.0</a:t>
            </a:r>
          </a:p>
        </p:txBody>
      </p:sp>
      <p:sp>
        <p:nvSpPr>
          <p:cNvPr id="7" name="下箭头 6"/>
          <p:cNvSpPr/>
          <p:nvPr/>
        </p:nvSpPr>
        <p:spPr>
          <a:xfrm>
            <a:off x="1829435" y="1818640"/>
            <a:ext cx="532130" cy="30079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2" name="圆角矩形 1"/>
          <p:cNvSpPr/>
          <p:nvPr/>
        </p:nvSpPr>
        <p:spPr>
          <a:xfrm>
            <a:off x="299085" y="3021965"/>
            <a:ext cx="3627120" cy="7251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a:solidFill>
                  <a:schemeClr val="tx1"/>
                </a:solidFill>
                <a:latin typeface="华文中宋" panose="02010600040101010101" charset="-122"/>
                <a:ea typeface="华文中宋" panose="02010600040101010101" charset="-122"/>
                <a:cs typeface="华文中宋" panose="02010600040101010101" charset="-122"/>
              </a:rPr>
              <a:t>在不同文件夹建立虚拟环境的意图是什么？</a:t>
            </a:r>
          </a:p>
        </p:txBody>
      </p:sp>
      <p:pic>
        <p:nvPicPr>
          <p:cNvPr id="3" name="图片 2" descr="疑问"/>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2725" y="2927350"/>
            <a:ext cx="914400" cy="914400"/>
          </a:xfrm>
          <a:prstGeom prst="rect">
            <a:avLst/>
          </a:prstGeom>
        </p:spPr>
      </p:pic>
      <p:sp>
        <p:nvSpPr>
          <p:cNvPr id="4" name="矩形 3"/>
          <p:cNvSpPr/>
          <p:nvPr/>
        </p:nvSpPr>
        <p:spPr>
          <a:xfrm>
            <a:off x="5083810" y="4912995"/>
            <a:ext cx="6799580" cy="1275715"/>
          </a:xfrm>
          <a:prstGeom prst="rect">
            <a:avLst/>
          </a:prstGeom>
          <a:noFill/>
          <a:ln w="412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5033645" y="2746375"/>
            <a:ext cx="6849745" cy="1352550"/>
          </a:xfrm>
          <a:prstGeom prst="rect">
            <a:avLst/>
          </a:prstGeom>
          <a:noFill/>
        </p:spPr>
        <p:txBody>
          <a:bodyPr wrap="square" rtlCol="0">
            <a:noAutofit/>
          </a:bodyPr>
          <a:lstStyle/>
          <a:p>
            <a:r>
              <a:rPr lang="zh-CN"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1</a:t>
            </a:r>
            <a:r>
              <a:rPr lang="zh-CN" altLang="en-US">
                <a:latin typeface="华文中宋" panose="02010600040101010101" charset="-122"/>
                <a:ea typeface="华文中宋" panose="02010600040101010101" charset="-122"/>
                <a:cs typeface="华文中宋" panose="02010600040101010101" charset="-122"/>
              </a:rPr>
              <a:t>）</a:t>
            </a:r>
            <a:r>
              <a:rPr lang="zh-CN" altLang="en-US">
                <a:solidFill>
                  <a:schemeClr val="tx1"/>
                </a:solidFill>
                <a:latin typeface="华文中宋" panose="02010600040101010101" charset="-122"/>
                <a:ea typeface="华文中宋" panose="02010600040101010101" charset="-122"/>
                <a:cs typeface="华文中宋" panose="02010600040101010101" charset="-122"/>
              </a:rPr>
              <a:t>项目隔离</a:t>
            </a:r>
            <a:r>
              <a:rPr lang="zh-CN" altLang="en-US">
                <a:latin typeface="华文中宋" panose="02010600040101010101" charset="-122"/>
                <a:ea typeface="华文中宋" panose="02010600040101010101" charset="-122"/>
                <a:cs typeface="华文中宋" panose="02010600040101010101" charset="-122"/>
              </a:rPr>
              <a:t>：每个项目在自己的文件夹中创建虚拟环境，可以独立管理依赖库，</a:t>
            </a:r>
            <a:r>
              <a:rPr lang="zh-CN" altLang="en-US">
                <a:solidFill>
                  <a:srgbClr val="FF0000"/>
                </a:solidFill>
                <a:latin typeface="华文中宋" panose="02010600040101010101" charset="-122"/>
                <a:ea typeface="华文中宋" panose="02010600040101010101" charset="-122"/>
                <a:cs typeface="华文中宋" panose="02010600040101010101" charset="-122"/>
              </a:rPr>
              <a:t>避免不同项目之间的依赖冲突</a:t>
            </a:r>
            <a:r>
              <a:rPr lang="zh-CN" altLang="en-US">
                <a:latin typeface="华文中宋" panose="02010600040101010101" charset="-122"/>
                <a:ea typeface="华文中宋" panose="02010600040101010101" charset="-122"/>
                <a:cs typeface="华文中宋" panose="02010600040101010101" charset="-122"/>
              </a:rPr>
              <a:t>。</a:t>
            </a:r>
          </a:p>
          <a:p>
            <a:r>
              <a:rPr lang="zh-CN"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2</a:t>
            </a:r>
            <a:r>
              <a:rPr lang="zh-CN" altLang="en-US">
                <a:latin typeface="华文中宋" panose="02010600040101010101" charset="-122"/>
                <a:ea typeface="华文中宋" panose="02010600040101010101" charset="-122"/>
                <a:cs typeface="华文中宋" panose="02010600040101010101" charset="-122"/>
              </a:rPr>
              <a:t>）</a:t>
            </a:r>
            <a:r>
              <a:rPr lang="zh-CN" altLang="en-US">
                <a:solidFill>
                  <a:schemeClr val="tx1"/>
                </a:solidFill>
                <a:latin typeface="华文中宋" panose="02010600040101010101" charset="-122"/>
                <a:ea typeface="华文中宋" panose="02010600040101010101" charset="-122"/>
                <a:cs typeface="华文中宋" panose="02010600040101010101" charset="-122"/>
              </a:rPr>
              <a:t>便于部署</a:t>
            </a:r>
            <a:r>
              <a:rPr lang="zh-CN" altLang="en-US">
                <a:latin typeface="华文中宋" panose="02010600040101010101" charset="-122"/>
                <a:ea typeface="华文中宋" panose="02010600040101010101" charset="-122"/>
                <a:cs typeface="华文中宋" panose="02010600040101010101" charset="-122"/>
              </a:rPr>
              <a:t>：在项目文件夹中创建虚拟环境，可以将整个项目（包括环境）打包，</a:t>
            </a:r>
            <a:r>
              <a:rPr lang="zh-CN" altLang="en-US">
                <a:solidFill>
                  <a:srgbClr val="FF0000"/>
                </a:solidFill>
                <a:latin typeface="华文中宋" panose="02010600040101010101" charset="-122"/>
                <a:ea typeface="华文中宋" panose="02010600040101010101" charset="-122"/>
                <a:cs typeface="华文中宋" panose="02010600040101010101" charset="-122"/>
              </a:rPr>
              <a:t>方便在其他机器上一键部署</a:t>
            </a:r>
            <a:r>
              <a:rPr lang="zh-CN" altLang="en-US">
                <a:latin typeface="华文中宋" panose="02010600040101010101" charset="-122"/>
                <a:ea typeface="华文中宋" panose="02010600040101010101" charset="-122"/>
                <a:cs typeface="华文中宋" panose="02010600040101010101" charset="-122"/>
              </a:rPr>
              <a:t>。</a:t>
            </a:r>
          </a:p>
        </p:txBody>
      </p:sp>
      <p:sp>
        <p:nvSpPr>
          <p:cNvPr id="15" name="圆角矩形 14"/>
          <p:cNvSpPr/>
          <p:nvPr/>
        </p:nvSpPr>
        <p:spPr>
          <a:xfrm>
            <a:off x="299085" y="862330"/>
            <a:ext cx="3627120" cy="7251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a:solidFill>
                  <a:schemeClr val="tx1"/>
                </a:solidFill>
                <a:latin typeface="华文中宋" panose="02010600040101010101" charset="-122"/>
                <a:ea typeface="华文中宋" panose="02010600040101010101" charset="-122"/>
                <a:cs typeface="华文中宋" panose="02010600040101010101" charset="-122"/>
              </a:rPr>
              <a:t>能不能不配置虚拟环境？</a:t>
            </a:r>
          </a:p>
        </p:txBody>
      </p:sp>
      <p:pic>
        <p:nvPicPr>
          <p:cNvPr id="17" name="图片 16" descr="疑问"/>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6205" y="862330"/>
            <a:ext cx="914400" cy="914400"/>
          </a:xfrm>
          <a:prstGeom prst="rect">
            <a:avLst/>
          </a:prstGeom>
        </p:spPr>
      </p:pic>
      <p:sp>
        <p:nvSpPr>
          <p:cNvPr id="20" name="矩形 19"/>
          <p:cNvSpPr/>
          <p:nvPr/>
        </p:nvSpPr>
        <p:spPr>
          <a:xfrm>
            <a:off x="5034280" y="654050"/>
            <a:ext cx="6799580" cy="1293495"/>
          </a:xfrm>
          <a:prstGeom prst="rect">
            <a:avLst/>
          </a:prstGeom>
          <a:noFill/>
          <a:ln w="412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p:cNvSpPr txBox="1"/>
          <p:nvPr/>
        </p:nvSpPr>
        <p:spPr>
          <a:xfrm>
            <a:off x="5083810" y="654050"/>
            <a:ext cx="6750050" cy="1352550"/>
          </a:xfrm>
          <a:prstGeom prst="rect">
            <a:avLst/>
          </a:prstGeom>
          <a:noFill/>
        </p:spPr>
        <p:txBody>
          <a:bodyPr wrap="square" rtlCol="0">
            <a:noAutofit/>
          </a:bodyPr>
          <a:lstStyle/>
          <a:p>
            <a:r>
              <a:rPr lang="zh-CN" altLang="en-US" dirty="0">
                <a:latin typeface="华文中宋" panose="02010600040101010101" charset="-122"/>
                <a:ea typeface="华文中宋" panose="02010600040101010101" charset="-122"/>
                <a:cs typeface="华文中宋" panose="02010600040101010101" charset="-122"/>
              </a:rPr>
              <a:t>可以不配置虚拟环境，但</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不推荐</a:t>
            </a:r>
            <a:r>
              <a:rPr lang="zh-CN" altLang="en-US" dirty="0">
                <a:latin typeface="华文中宋" panose="02010600040101010101" charset="-122"/>
                <a:ea typeface="华文中宋" panose="02010600040101010101" charset="-122"/>
                <a:cs typeface="华文中宋" panose="02010600040101010101" charset="-122"/>
              </a:rPr>
              <a:t>。如果不使用虚拟环境，直接在全局</a:t>
            </a:r>
            <a:r>
              <a:rPr lang="en-US" altLang="zh-CN" dirty="0">
                <a:latin typeface="华文中宋" panose="02010600040101010101" charset="-122"/>
                <a:ea typeface="华文中宋" panose="02010600040101010101" charset="-122"/>
                <a:cs typeface="华文中宋" panose="02010600040101010101" charset="-122"/>
              </a:rPr>
              <a:t> Python </a:t>
            </a:r>
            <a:r>
              <a:rPr lang="zh-CN" altLang="en-US" dirty="0">
                <a:latin typeface="华文中宋" panose="02010600040101010101" charset="-122"/>
                <a:ea typeface="华文中宋" panose="02010600040101010101" charset="-122"/>
                <a:cs typeface="华文中宋" panose="02010600040101010101" charset="-122"/>
              </a:rPr>
              <a:t>环境中安装和运行项目，</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可能会遇到依赖冲突</a:t>
            </a:r>
            <a:r>
              <a:rPr lang="zh-CN" altLang="en-US" dirty="0">
                <a:latin typeface="华文中宋" panose="02010600040101010101" charset="-122"/>
                <a:ea typeface="华文中宋" panose="02010600040101010101" charset="-122"/>
                <a:cs typeface="华文中宋" panose="02010600040101010101" charset="-122"/>
              </a:rPr>
              <a:t>等问题，即不同项目可能需要不同版本的库，全局安装可能导致版本冲突，影响项目的正常运行。</a:t>
            </a:r>
          </a:p>
        </p:txBody>
      </p:sp>
      <p:sp>
        <p:nvSpPr>
          <p:cNvPr id="8" name="圆角矩形 7"/>
          <p:cNvSpPr/>
          <p:nvPr/>
        </p:nvSpPr>
        <p:spPr>
          <a:xfrm>
            <a:off x="299085" y="5181600"/>
            <a:ext cx="3627120" cy="725170"/>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2000">
                <a:solidFill>
                  <a:schemeClr val="tx1"/>
                </a:solidFill>
                <a:latin typeface="华文中宋" panose="02010600040101010101" charset="-122"/>
                <a:ea typeface="华文中宋" panose="02010600040101010101" charset="-122"/>
                <a:cs typeface="华文中宋" panose="02010600040101010101" charset="-122"/>
              </a:rPr>
              <a:t>为什么模型长时间等待，没有回答或者回答</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t>
            </a:r>
            <a:r>
              <a:rPr lang="zh-CN" altLang="en-US" sz="2000">
                <a:solidFill>
                  <a:schemeClr val="tx1"/>
                </a:solidFill>
                <a:latin typeface="华文中宋" panose="02010600040101010101" charset="-122"/>
                <a:ea typeface="华文中宋" panose="02010600040101010101" charset="-122"/>
                <a:cs typeface="华文中宋" panose="02010600040101010101" charset="-122"/>
              </a:rPr>
              <a:t>主机强制关闭</a:t>
            </a:r>
            <a:r>
              <a:rPr lang="en-US" altLang="zh-CN" sz="2000">
                <a:solidFill>
                  <a:schemeClr val="tx1"/>
                </a:solidFill>
                <a:latin typeface="华文中宋" panose="02010600040101010101" charset="-122"/>
                <a:ea typeface="华文中宋" panose="02010600040101010101" charset="-122"/>
                <a:cs typeface="华文中宋" panose="02010600040101010101" charset="-122"/>
              </a:rPr>
              <a:t>”</a:t>
            </a:r>
          </a:p>
        </p:txBody>
      </p:sp>
      <p:pic>
        <p:nvPicPr>
          <p:cNvPr id="11" name="图片 10" descr="疑问"/>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6205" y="5086985"/>
            <a:ext cx="914400" cy="914400"/>
          </a:xfrm>
          <a:prstGeom prst="rect">
            <a:avLst/>
          </a:prstGeom>
        </p:spPr>
      </p:pic>
      <p:sp>
        <p:nvSpPr>
          <p:cNvPr id="13" name="文本框 12"/>
          <p:cNvSpPr txBox="1"/>
          <p:nvPr/>
        </p:nvSpPr>
        <p:spPr>
          <a:xfrm>
            <a:off x="5034280" y="4897755"/>
            <a:ext cx="6799580" cy="1352550"/>
          </a:xfrm>
          <a:prstGeom prst="rect">
            <a:avLst/>
          </a:prstGeom>
          <a:noFill/>
        </p:spPr>
        <p:txBody>
          <a:bodyPr wrap="square" rtlCol="0">
            <a:noAutofit/>
          </a:bodyPr>
          <a:lstStyle/>
          <a:p>
            <a:r>
              <a:rPr lang="zh-CN" altLang="en-US" dirty="0">
                <a:latin typeface="华文中宋" panose="02010600040101010101" charset="-122"/>
                <a:ea typeface="华文中宋" panose="02010600040101010101" charset="-122"/>
                <a:cs typeface="华文中宋" panose="02010600040101010101" charset="-122"/>
              </a:rPr>
              <a:t>这是主机没有通过</a:t>
            </a:r>
            <a:r>
              <a:rPr lang="en-US" altLang="zh-CN" dirty="0">
                <a:latin typeface="华文中宋" panose="02010600040101010101" charset="-122"/>
                <a:ea typeface="华文中宋" panose="02010600040101010101" charset="-122"/>
                <a:cs typeface="华文中宋" panose="02010600040101010101" charset="-122"/>
              </a:rPr>
              <a:t>python</a:t>
            </a:r>
            <a:r>
              <a:rPr lang="zh-CN" altLang="en-US" dirty="0">
                <a:latin typeface="华文中宋" panose="02010600040101010101" charset="-122"/>
                <a:ea typeface="华文中宋" panose="02010600040101010101" charset="-122"/>
                <a:cs typeface="华文中宋" panose="02010600040101010101" charset="-122"/>
              </a:rPr>
              <a:t>入站的申请，电脑主机强制拒绝了</a:t>
            </a:r>
            <a:r>
              <a:rPr lang="en-US" altLang="zh-CN" dirty="0">
                <a:latin typeface="华文中宋" panose="02010600040101010101" charset="-122"/>
                <a:ea typeface="华文中宋" panose="02010600040101010101" charset="-122"/>
                <a:cs typeface="华文中宋" panose="02010600040101010101" charset="-122"/>
              </a:rPr>
              <a:t>python</a:t>
            </a:r>
            <a:r>
              <a:rPr lang="zh-CN" altLang="en-US" dirty="0">
                <a:latin typeface="华文中宋" panose="02010600040101010101" charset="-122"/>
                <a:ea typeface="华文中宋" panose="02010600040101010101" charset="-122"/>
                <a:cs typeface="华文中宋" panose="02010600040101010101" charset="-122"/>
              </a:rPr>
              <a:t>联网。控制面板中找到 “Windows Defender 防火墙” ，点击左侧的 “高级设置”。在 “高级安全 Windows Defender 防火墙” 窗口中，找到</a:t>
            </a:r>
            <a:r>
              <a:rPr lang="en-US" altLang="zh-CN" dirty="0">
                <a:latin typeface="华文中宋" panose="02010600040101010101" charset="-122"/>
                <a:ea typeface="华文中宋" panose="02010600040101010101" charset="-122"/>
                <a:cs typeface="华文中宋" panose="02010600040101010101" charset="-122"/>
              </a:rPr>
              <a:t>python</a:t>
            </a:r>
            <a:r>
              <a:rPr lang="zh-CN" altLang="en-US" dirty="0">
                <a:latin typeface="华文中宋" panose="02010600040101010101" charset="-122"/>
                <a:ea typeface="华文中宋" panose="02010600040101010101" charset="-122"/>
                <a:cs typeface="华文中宋" panose="02010600040101010101" charset="-122"/>
              </a:rPr>
              <a:t>，并在属性中允许连接。</a:t>
            </a:r>
          </a:p>
        </p:txBody>
      </p:sp>
      <p:sp>
        <p:nvSpPr>
          <p:cNvPr id="14" name="矩形 13"/>
          <p:cNvSpPr/>
          <p:nvPr/>
        </p:nvSpPr>
        <p:spPr>
          <a:xfrm>
            <a:off x="5083810" y="2784475"/>
            <a:ext cx="6799580" cy="1275715"/>
          </a:xfrm>
          <a:prstGeom prst="rect">
            <a:avLst/>
          </a:prstGeom>
          <a:noFill/>
          <a:ln w="41275" cmpd="dbl">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任意多边形 5">
            <a:extLst>
              <a:ext uri="{FF2B5EF4-FFF2-40B4-BE49-F238E27FC236}">
                <a16:creationId xmlns:a16="http://schemas.microsoft.com/office/drawing/2014/main" id="{AF535AF1-5F6A-2240-33AF-BB4A6E8020AF}"/>
              </a:ext>
            </a:extLst>
          </p:cNvPr>
          <p:cNvSpPr/>
          <p:nvPr/>
        </p:nvSpPr>
        <p:spPr>
          <a:xfrm rot="10800000" flipH="1">
            <a:off x="0" y="236854"/>
            <a:ext cx="4326556"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5D25E42-3238-6F34-45A6-79D873A16902}"/>
              </a:ext>
            </a:extLst>
          </p:cNvPr>
          <p:cNvSpPr txBox="1"/>
          <p:nvPr/>
        </p:nvSpPr>
        <p:spPr>
          <a:xfrm>
            <a:off x="0" y="236855"/>
            <a:ext cx="409892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a:t>
            </a:r>
            <a:r>
              <a:rPr lang="en-US" altLang="zh-CN" sz="2800" b="1" dirty="0">
                <a:solidFill>
                  <a:schemeClr val="bg1"/>
                </a:solidFill>
                <a:latin typeface="宋体" panose="02010600030101010101" pitchFamily="2" charset="-122"/>
                <a:ea typeface="宋体" panose="02010600030101010101" pitchFamily="2" charset="-122"/>
              </a:rPr>
              <a:t>-Q&amp;A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建筑的摆设布局&#10;&#10;描述已自动生成"/>
          <p:cNvPicPr>
            <a:picLocks noChangeAspect="1"/>
          </p:cNvPicPr>
          <p:nvPr/>
        </p:nvPicPr>
        <p:blipFill>
          <a:blip r:embed="rId4" cstate="print">
            <a:extLst>
              <a:ext uri="{28A0092B-C50C-407E-A947-70E740481C1C}">
                <a14:useLocalDpi xmlns:a14="http://schemas.microsoft.com/office/drawing/2010/main" val="0"/>
              </a:ext>
            </a:extLst>
          </a:blip>
          <a:srcRect r="15916"/>
          <a:stretch>
            <a:fillRect/>
          </a:stretch>
        </p:blipFill>
        <p:spPr>
          <a:xfrm>
            <a:off x="3893776" y="0"/>
            <a:ext cx="8298225" cy="6858000"/>
          </a:xfrm>
          <a:custGeom>
            <a:avLst/>
            <a:gdLst>
              <a:gd name="connsiteX0" fmla="*/ 0 w 8298225"/>
              <a:gd name="connsiteY0" fmla="*/ 0 h 6858000"/>
              <a:gd name="connsiteX1" fmla="*/ 8298225 w 8298225"/>
              <a:gd name="connsiteY1" fmla="*/ 0 h 6858000"/>
              <a:gd name="connsiteX2" fmla="*/ 8298225 w 8298225"/>
              <a:gd name="connsiteY2" fmla="*/ 6858000 h 6858000"/>
              <a:gd name="connsiteX3" fmla="*/ 0 w 82982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8225" h="6858000">
                <a:moveTo>
                  <a:pt x="0" y="0"/>
                </a:moveTo>
                <a:lnTo>
                  <a:pt x="8298225" y="0"/>
                </a:lnTo>
                <a:lnTo>
                  <a:pt x="8298225" y="6858000"/>
                </a:lnTo>
                <a:lnTo>
                  <a:pt x="0" y="6858000"/>
                </a:lnTo>
                <a:close/>
              </a:path>
            </a:pathLst>
          </a:custGeom>
        </p:spPr>
      </p:pic>
      <p:sp>
        <p:nvSpPr>
          <p:cNvPr id="22" name="矩形 21"/>
          <p:cNvSpPr/>
          <p:nvPr/>
        </p:nvSpPr>
        <p:spPr>
          <a:xfrm>
            <a:off x="0" y="0"/>
            <a:ext cx="12192000" cy="6858000"/>
          </a:xfrm>
          <a:prstGeom prst="rect">
            <a:avLst/>
          </a:prstGeom>
          <a:gradFill flip="none" rotWithShape="1">
            <a:gsLst>
              <a:gs pos="32000">
                <a:schemeClr val="bg1"/>
              </a:gs>
              <a:gs pos="46000">
                <a:srgbClr val="FFFFFF">
                  <a:alpha val="95000"/>
                </a:srgb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Regular" panose="020F05020202040A0204" charset="-122"/>
              <a:ea typeface="思源黑体 CN Regular" panose="020F05020202040A0204" charset="-122"/>
              <a:cs typeface="+mn-cs"/>
            </a:endParaRPr>
          </a:p>
        </p:txBody>
      </p:sp>
      <p:pic>
        <p:nvPicPr>
          <p:cNvPr id="41" name="图片 40" descr="图片包含 鸟, 线, 刀, 群&#10;&#10;描述已自动生成"/>
          <p:cNvPicPr>
            <a:picLocks noChangeAspect="1"/>
          </p:cNvPicPr>
          <p:nvPr/>
        </p:nvPicPr>
        <p:blipFill>
          <a:blip r:embed="rId5">
            <a:alphaModFix amt="10000"/>
            <a:extLst>
              <a:ext uri="{BEBA8EAE-BF5A-486C-A8C5-ECC9F3942E4B}">
                <a14:imgProps xmlns:a14="http://schemas.microsoft.com/office/drawing/2010/main">
                  <a14:imgLayer r:embed="rId6">
                    <a14:imgEffect>
                      <a14:brightnessContrast bright="-100000" contrast="40000"/>
                    </a14:imgEffect>
                  </a14:imgLayer>
                </a14:imgProps>
              </a:ext>
              <a:ext uri="{28A0092B-C50C-407E-A947-70E740481C1C}">
                <a14:useLocalDpi xmlns:a14="http://schemas.microsoft.com/office/drawing/2010/main" val="0"/>
              </a:ext>
            </a:extLst>
          </a:blip>
          <a:srcRect t="5326" r="5326"/>
          <a:stretch>
            <a:fillRect/>
          </a:stretch>
        </p:blipFill>
        <p:spPr>
          <a:xfrm flipH="1">
            <a:off x="-2" y="0"/>
            <a:ext cx="7315202" cy="5611408"/>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pic>
        <p:nvPicPr>
          <p:cNvPr id="6" name="图片 5"/>
          <p:cNvPicPr>
            <a:picLocks noChangeAspect="1"/>
          </p:cNvPicPr>
          <p:nvPr>
            <p:custDataLst>
              <p:tags r:id="rId1"/>
            </p:custDataLst>
          </p:nvPr>
        </p:nvPicPr>
        <p:blipFill>
          <a:blip r:embed="rId7">
            <a:alphaModFix amt="20000"/>
          </a:blip>
          <a:srcRect l="2633" r="2633" b="36399"/>
          <a:stretch>
            <a:fillRect/>
          </a:stretch>
        </p:blipFill>
        <p:spPr>
          <a:xfrm>
            <a:off x="0" y="5993326"/>
            <a:ext cx="12192000" cy="864675"/>
          </a:xfrm>
          <a:custGeom>
            <a:avLst/>
            <a:gdLst>
              <a:gd name="connsiteX0" fmla="*/ 0 w 12192000"/>
              <a:gd name="connsiteY0" fmla="*/ 0 h 864675"/>
              <a:gd name="connsiteX1" fmla="*/ 12192000 w 12192000"/>
              <a:gd name="connsiteY1" fmla="*/ 0 h 864675"/>
              <a:gd name="connsiteX2" fmla="*/ 12192000 w 12192000"/>
              <a:gd name="connsiteY2" fmla="*/ 864675 h 864675"/>
              <a:gd name="connsiteX3" fmla="*/ 0 w 12192000"/>
              <a:gd name="connsiteY3" fmla="*/ 864675 h 864675"/>
            </a:gdLst>
            <a:ahLst/>
            <a:cxnLst>
              <a:cxn ang="0">
                <a:pos x="connsiteX0" y="connsiteY0"/>
              </a:cxn>
              <a:cxn ang="0">
                <a:pos x="connsiteX1" y="connsiteY1"/>
              </a:cxn>
              <a:cxn ang="0">
                <a:pos x="connsiteX2" y="connsiteY2"/>
              </a:cxn>
              <a:cxn ang="0">
                <a:pos x="connsiteX3" y="connsiteY3"/>
              </a:cxn>
            </a:cxnLst>
            <a:rect l="l" t="t" r="r" b="b"/>
            <a:pathLst>
              <a:path w="12192000" h="864675">
                <a:moveTo>
                  <a:pt x="0" y="0"/>
                </a:moveTo>
                <a:lnTo>
                  <a:pt x="12192000" y="0"/>
                </a:lnTo>
                <a:lnTo>
                  <a:pt x="12192000" y="864675"/>
                </a:lnTo>
                <a:lnTo>
                  <a:pt x="0" y="864675"/>
                </a:lnTo>
                <a:close/>
              </a:path>
            </a:pathLst>
          </a:custGeom>
        </p:spPr>
      </p:pic>
      <p:sp>
        <p:nvSpPr>
          <p:cNvPr id="2" name="文本框 1"/>
          <p:cNvSpPr txBox="1"/>
          <p:nvPr/>
        </p:nvSpPr>
        <p:spPr>
          <a:xfrm>
            <a:off x="743615" y="2391754"/>
            <a:ext cx="6187138" cy="1445260"/>
          </a:xfrm>
          <a:prstGeom prst="rect">
            <a:avLst/>
          </a:prstGeom>
          <a:noFill/>
        </p:spPr>
        <p:txBody>
          <a:bodyPr wrap="square" rtlCol="0">
            <a:spAutoFit/>
          </a:bodyPr>
          <a:lstStyle/>
          <a:p>
            <a:r>
              <a:rPr lang="zh-CN" altLang="en-US" sz="8800" spc="300" dirty="0">
                <a:solidFill>
                  <a:srgbClr val="0079BA"/>
                </a:solidFill>
                <a:effectLst>
                  <a:outerShdw blurRad="50800" dist="38100" dir="5400000" rotWithShape="0">
                    <a:srgbClr val="000000">
                      <a:lumMod val="20000"/>
                      <a:alpha val="20000"/>
                    </a:srgbClr>
                  </a:outerShdw>
                </a:effectLst>
                <a:latin typeface="思源宋体 CN Heavy" panose="02020900000000000000" pitchFamily="18" charset="-122"/>
                <a:ea typeface="思源宋体 CN Heavy" panose="02020900000000000000" pitchFamily="18" charset="-122"/>
                <a:cs typeface="阿里巴巴普惠体 B" panose="00020600040101010101" pitchFamily="18" charset="-122"/>
              </a:rPr>
              <a:t>感谢观看</a:t>
            </a:r>
          </a:p>
        </p:txBody>
      </p:sp>
      <p:pic>
        <p:nvPicPr>
          <p:cNvPr id="7" name="图片 6"/>
          <p:cNvPicPr>
            <a:picLocks noChangeAspect="1"/>
          </p:cNvPicPr>
          <p:nvPr/>
        </p:nvPicPr>
        <p:blipFill>
          <a:blip r:embed="rId8"/>
          <a:stretch>
            <a:fillRect/>
          </a:stretch>
        </p:blipFill>
        <p:spPr>
          <a:xfrm>
            <a:off x="936625" y="1374778"/>
            <a:ext cx="1654585" cy="508461"/>
          </a:xfrm>
          <a:prstGeom prst="rect">
            <a:avLst/>
          </a:prstGeom>
        </p:spPr>
      </p:pic>
      <p:sp>
        <p:nvSpPr>
          <p:cNvPr id="3" name="文本框 2"/>
          <p:cNvSpPr txBox="1"/>
          <p:nvPr/>
        </p:nvSpPr>
        <p:spPr>
          <a:xfrm>
            <a:off x="679306" y="5360833"/>
            <a:ext cx="4135477" cy="922020"/>
          </a:xfrm>
          <a:prstGeom prst="rect">
            <a:avLst/>
          </a:prstGeom>
          <a:noFill/>
        </p:spPr>
        <p:txBody>
          <a:bodyPr wrap="square" rtlCol="0">
            <a:spAutoFit/>
          </a:bodyPr>
          <a:lstStyle/>
          <a:p>
            <a:r>
              <a:rPr lang="zh-CN" altLang="en-US" dirty="0"/>
              <a:t>制作人：张澔瑜 </a:t>
            </a:r>
            <a:r>
              <a:rPr lang="en-US" altLang="zh-CN" dirty="0">
                <a:hlinkClick r:id="rId9"/>
              </a:rPr>
              <a:t>702681245@qq.com</a:t>
            </a:r>
            <a:endParaRPr lang="en-US" altLang="zh-CN" dirty="0"/>
          </a:p>
          <a:p>
            <a:r>
              <a:rPr lang="en-US" altLang="zh-CN" dirty="0"/>
              <a:t>               </a:t>
            </a:r>
            <a:r>
              <a:rPr lang="zh-CN" altLang="en-US" dirty="0"/>
              <a:t>罗逸航 </a:t>
            </a:r>
            <a:r>
              <a:rPr lang="en-US" altLang="zh-CN" dirty="0"/>
              <a:t>2780720594@qq.com</a:t>
            </a:r>
          </a:p>
          <a:p>
            <a:r>
              <a:rPr lang="en-US" altLang="zh-CN" dirty="0"/>
              <a:t>               </a:t>
            </a:r>
            <a:r>
              <a:rPr lang="zh-CN" altLang="en-US" dirty="0"/>
              <a:t>秦博闻</a:t>
            </a:r>
            <a:r>
              <a:rPr lang="en-US" altLang="zh-CN" dirty="0"/>
              <a:t> 949288581@qq.com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9"/>
          <a:stretch>
            <a:fillRect/>
          </a:stretch>
        </p:blipFill>
        <p:spPr>
          <a:xfrm>
            <a:off x="1045209" y="1100745"/>
            <a:ext cx="2375535" cy="2049780"/>
          </a:xfrm>
          <a:prstGeom prst="rect">
            <a:avLst/>
          </a:prstGeom>
        </p:spPr>
      </p:pic>
      <p:sp>
        <p:nvSpPr>
          <p:cNvPr id="12" name="圆角矩形 11"/>
          <p:cNvSpPr/>
          <p:nvPr>
            <p:custDataLst>
              <p:tags r:id="rId1"/>
            </p:custDataLst>
          </p:nvPr>
        </p:nvSpPr>
        <p:spPr>
          <a:xfrm>
            <a:off x="420370" y="3368848"/>
            <a:ext cx="3598545" cy="297243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任意多边形 3"/>
          <p:cNvSpPr/>
          <p:nvPr/>
        </p:nvSpPr>
        <p:spPr>
          <a:xfrm rot="10800000" flipH="1">
            <a:off x="0" y="236855"/>
            <a:ext cx="5190490"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38430" y="236855"/>
            <a:ext cx="6649085" cy="408940"/>
          </a:xfrm>
          <a:prstGeom prst="rect">
            <a:avLst/>
          </a:prstGeom>
          <a:noFill/>
        </p:spPr>
        <p:txBody>
          <a:bodyPr wrap="square" rtlCol="0">
            <a:noAutofit/>
          </a:bodyPr>
          <a:lstStyle/>
          <a:p>
            <a:r>
              <a:rPr lang="en-US" altLang="zh-CN" sz="2800" b="1" dirty="0" err="1">
                <a:solidFill>
                  <a:schemeClr val="bg1"/>
                </a:solidFill>
                <a:latin typeface="宋体" panose="02010600030101010101" pitchFamily="2" charset="-122"/>
                <a:ea typeface="宋体" panose="02010600030101010101" pitchFamily="2" charset="-122"/>
              </a:rPr>
              <a:t>Ollama</a:t>
            </a:r>
            <a:r>
              <a:rPr lang="zh-CN" altLang="en-US" sz="2800" b="1" dirty="0">
                <a:solidFill>
                  <a:schemeClr val="bg1"/>
                </a:solidFill>
                <a:latin typeface="宋体" panose="02010600030101010101" pitchFamily="2" charset="-122"/>
                <a:ea typeface="宋体" panose="02010600030101010101" pitchFamily="2" charset="-122"/>
              </a:rPr>
              <a:t>、</a:t>
            </a:r>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及</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介绍</a:t>
            </a:r>
          </a:p>
        </p:txBody>
      </p:sp>
      <p:sp>
        <p:nvSpPr>
          <p:cNvPr id="10" name="文本框 9"/>
          <p:cNvSpPr txBox="1"/>
          <p:nvPr>
            <p:custDataLst>
              <p:tags r:id="rId2"/>
            </p:custDataLst>
          </p:nvPr>
        </p:nvSpPr>
        <p:spPr>
          <a:xfrm>
            <a:off x="514666" y="3517265"/>
            <a:ext cx="3436620" cy="2623185"/>
          </a:xfrm>
          <a:prstGeom prst="rect">
            <a:avLst/>
          </a:prstGeom>
        </p:spPr>
        <p:txBody>
          <a:bodyPr wrap="square">
            <a:noAutofit/>
          </a:bodyPr>
          <a:lstStyle/>
          <a:p>
            <a:pPr marL="0" indent="0"/>
            <a:r>
              <a:rPr lang="en-US" altLang="zh-CN" b="1" i="0" dirty="0" err="1">
                <a:solidFill>
                  <a:schemeClr val="tx1"/>
                </a:solidFill>
                <a:latin typeface="宋体" panose="02010600030101010101" pitchFamily="2" charset="-122"/>
                <a:ea typeface="宋体" panose="02010600030101010101" pitchFamily="2" charset="-122"/>
                <a:cs typeface="华文中宋" panose="02010600040101010101" charset="-122"/>
              </a:rPr>
              <a:t>Ollama</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是一个专为在本地机器上便捷部署和运行大型语言模型（</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LLM</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）而设计的工具，支持</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macOS</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Linux</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和</a:t>
            </a:r>
            <a:r>
              <a:rPr lang="en-US" altLang="zh-CN" b="1" i="0" dirty="0">
                <a:solidFill>
                  <a:schemeClr val="tx1"/>
                </a:solidFill>
                <a:latin typeface="宋体" panose="02010600030101010101" pitchFamily="2" charset="-122"/>
                <a:ea typeface="宋体" panose="02010600030101010101" pitchFamily="2" charset="-122"/>
                <a:cs typeface="华文中宋" panose="02010600040101010101" charset="-122"/>
              </a:rPr>
              <a:t>Windows</a:t>
            </a:r>
            <a:r>
              <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rPr>
              <a:t>多个平台运行。其安装和部署简单，适合初学者和非技术用户。</a:t>
            </a:r>
          </a:p>
          <a:p>
            <a:pPr marL="0" indent="0"/>
            <a:endParaRPr lang="zh-CN" altLang="en-US" b="1" i="0" dirty="0">
              <a:solidFill>
                <a:schemeClr val="tx1"/>
              </a:solidFill>
              <a:latin typeface="宋体" panose="02010600030101010101" pitchFamily="2" charset="-122"/>
              <a:ea typeface="宋体" panose="02010600030101010101" pitchFamily="2" charset="-122"/>
              <a:cs typeface="华文中宋" panose="02010600040101010101" charset="-122"/>
            </a:endParaRPr>
          </a:p>
          <a:p>
            <a:pPr marL="0" indent="0"/>
            <a:r>
              <a:rPr lang="zh-CN" altLang="en-US" sz="1400" b="1" i="0" dirty="0">
                <a:solidFill>
                  <a:schemeClr val="tx1"/>
                </a:solidFill>
                <a:latin typeface="宋体" panose="02010600030101010101" pitchFamily="2" charset="-122"/>
                <a:ea typeface="宋体" panose="02010600030101010101" pitchFamily="2" charset="-122"/>
                <a:cs typeface="华文中宋" panose="02010600040101010101" charset="-122"/>
              </a:rPr>
              <a:t>官方网站：</a:t>
            </a:r>
            <a:r>
              <a:rPr lang="en-US" altLang="zh-CN" sz="1400" b="1" i="0" dirty="0">
                <a:solidFill>
                  <a:schemeClr val="tx1"/>
                </a:solidFill>
                <a:latin typeface="宋体" panose="02010600030101010101" pitchFamily="2" charset="-122"/>
                <a:ea typeface="宋体" panose="02010600030101010101" pitchFamily="2" charset="-122"/>
                <a:cs typeface="华文中宋" panose="02010600040101010101" charset="-122"/>
              </a:rPr>
              <a:t>https://ollama.com/</a:t>
            </a:r>
          </a:p>
          <a:p>
            <a:pPr marL="0" indent="0"/>
            <a:r>
              <a:rPr lang="en-US" altLang="zh-CN" sz="1400" b="1" i="0" dirty="0" err="1">
                <a:solidFill>
                  <a:schemeClr val="tx1"/>
                </a:solidFill>
                <a:latin typeface="宋体" panose="02010600030101010101" pitchFamily="2" charset="-122"/>
                <a:ea typeface="宋体" panose="02010600030101010101" pitchFamily="2" charset="-122"/>
                <a:cs typeface="华文中宋" panose="02010600040101010101" charset="-122"/>
              </a:rPr>
              <a:t>Github</a:t>
            </a:r>
            <a:r>
              <a:rPr lang="zh-CN" altLang="en-US" sz="1400" b="1" i="0" dirty="0">
                <a:solidFill>
                  <a:schemeClr val="tx1"/>
                </a:solidFill>
                <a:latin typeface="宋体" panose="02010600030101010101" pitchFamily="2" charset="-122"/>
                <a:ea typeface="宋体" panose="02010600030101010101" pitchFamily="2" charset="-122"/>
                <a:cs typeface="华文中宋" panose="02010600040101010101" charset="-122"/>
              </a:rPr>
              <a:t>：</a:t>
            </a:r>
            <a:r>
              <a:rPr lang="en-US" altLang="zh-CN" sz="1400" b="1" i="0" dirty="0">
                <a:solidFill>
                  <a:schemeClr val="tx1"/>
                </a:solidFill>
                <a:latin typeface="宋体" panose="02010600030101010101" pitchFamily="2" charset="-122"/>
                <a:ea typeface="宋体" panose="02010600030101010101" pitchFamily="2" charset="-122"/>
                <a:cs typeface="华文中宋" panose="02010600040101010101" charset="-122"/>
              </a:rPr>
              <a:t>https://github.com/ollama/ollama</a:t>
            </a:r>
          </a:p>
        </p:txBody>
      </p:sp>
      <p:pic>
        <p:nvPicPr>
          <p:cNvPr id="2" name="图片 1"/>
          <p:cNvPicPr/>
          <p:nvPr>
            <p:custDataLst>
              <p:tags r:id="rId3"/>
            </p:custDataLst>
          </p:nvPr>
        </p:nvPicPr>
        <p:blipFill>
          <a:blip r:embed="rId10"/>
          <a:srcRect b="8584"/>
          <a:stretch>
            <a:fillRect/>
          </a:stretch>
        </p:blipFill>
        <p:spPr>
          <a:xfrm>
            <a:off x="8658224" y="1381442"/>
            <a:ext cx="3281045" cy="1487805"/>
          </a:xfrm>
          <a:prstGeom prst="rect">
            <a:avLst/>
          </a:prstGeom>
        </p:spPr>
      </p:pic>
      <p:sp>
        <p:nvSpPr>
          <p:cNvPr id="3" name="圆角矩形 2"/>
          <p:cNvSpPr/>
          <p:nvPr>
            <p:custDataLst>
              <p:tags r:id="rId4"/>
            </p:custDataLst>
          </p:nvPr>
        </p:nvSpPr>
        <p:spPr>
          <a:xfrm>
            <a:off x="4358005" y="3368847"/>
            <a:ext cx="3673475" cy="299275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1703463" y="3000548"/>
            <a:ext cx="1181100" cy="368300"/>
          </a:xfrm>
          <a:prstGeom prst="rect">
            <a:avLst/>
          </a:prstGeom>
          <a:noFill/>
        </p:spPr>
        <p:txBody>
          <a:bodyPr wrap="square" rtlCol="0">
            <a:spAutoFit/>
          </a:bodyPr>
          <a:lstStyle/>
          <a:p>
            <a:r>
              <a:rPr lang="en-US" altLang="zh-CN" b="1" dirty="0" err="1">
                <a:latin typeface="华文中宋" panose="02010600040101010101" charset="-122"/>
                <a:ea typeface="华文中宋" panose="02010600040101010101" charset="-122"/>
              </a:rPr>
              <a:t>Ollama</a:t>
            </a:r>
            <a:endParaRPr lang="zh-CN" altLang="en-US" b="1" dirty="0">
              <a:latin typeface="华文中宋" panose="02010600040101010101" charset="-122"/>
              <a:ea typeface="华文中宋" panose="02010600040101010101" charset="-122"/>
            </a:endParaRPr>
          </a:p>
        </p:txBody>
      </p:sp>
      <p:pic>
        <p:nvPicPr>
          <p:cNvPr id="7" name="图片 6"/>
          <p:cNvPicPr/>
          <p:nvPr/>
        </p:nvPicPr>
        <p:blipFill>
          <a:blip r:embed="rId11"/>
          <a:stretch>
            <a:fillRect/>
          </a:stretch>
        </p:blipFill>
        <p:spPr>
          <a:xfrm>
            <a:off x="5290940" y="1434430"/>
            <a:ext cx="1981835" cy="637540"/>
          </a:xfrm>
          <a:prstGeom prst="rect">
            <a:avLst/>
          </a:prstGeom>
        </p:spPr>
      </p:pic>
      <p:pic>
        <p:nvPicPr>
          <p:cNvPr id="9" name="图片 8"/>
          <p:cNvPicPr/>
          <p:nvPr/>
        </p:nvPicPr>
        <p:blipFill>
          <a:blip r:embed="rId12"/>
          <a:stretch>
            <a:fillRect/>
          </a:stretch>
        </p:blipFill>
        <p:spPr>
          <a:xfrm>
            <a:off x="5767387" y="2130741"/>
            <a:ext cx="1029970" cy="929005"/>
          </a:xfrm>
          <a:prstGeom prst="rect">
            <a:avLst/>
          </a:prstGeom>
        </p:spPr>
      </p:pic>
      <p:sp>
        <p:nvSpPr>
          <p:cNvPr id="17" name="圆角矩形 16"/>
          <p:cNvSpPr/>
          <p:nvPr>
            <p:custDataLst>
              <p:tags r:id="rId5"/>
            </p:custDataLst>
          </p:nvPr>
        </p:nvSpPr>
        <p:spPr>
          <a:xfrm>
            <a:off x="8370570" y="3368847"/>
            <a:ext cx="3673475" cy="2972435"/>
          </a:xfrm>
          <a:prstGeom prst="round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18" name="文本框 17"/>
          <p:cNvSpPr txBox="1"/>
          <p:nvPr>
            <p:custDataLst>
              <p:tags r:id="rId6"/>
            </p:custDataLst>
          </p:nvPr>
        </p:nvSpPr>
        <p:spPr>
          <a:xfrm>
            <a:off x="4395228" y="3449320"/>
            <a:ext cx="3598545" cy="301498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LM Studio用于在本地运行、管理和部署开源大型语言模型（LLMs），支持离线操作，提供直观的聊天界面和OpenAI 兼容的本地服务器功能。安装和部署简单，适合初学者和非技术用户。</a:t>
            </a:r>
          </a:p>
          <a:p>
            <a:endParaRPr lang="zh-CN" altLang="en-US" b="1" dirty="0">
              <a:latin typeface="宋体" panose="02010600030101010101" pitchFamily="2" charset="-122"/>
              <a:ea typeface="宋体" panose="02010600030101010101" pitchFamily="2" charset="-122"/>
              <a:cs typeface="华文中宋" panose="02010600040101010101" charset="-122"/>
              <a:sym typeface="+mn-ea"/>
            </a:endParaRPr>
          </a:p>
          <a:p>
            <a:r>
              <a:rPr lang="zh-CN" altLang="en-US" sz="1400" b="1" dirty="0">
                <a:solidFill>
                  <a:schemeClr val="tx1"/>
                </a:solidFill>
                <a:latin typeface="宋体" panose="02010600030101010101" pitchFamily="2" charset="-122"/>
                <a:ea typeface="宋体" panose="02010600030101010101" pitchFamily="2" charset="-122"/>
                <a:cs typeface="华文中宋" panose="02010600040101010101" charset="-122"/>
              </a:rPr>
              <a:t>官方网站： https://lmstudio.ai/ </a:t>
            </a:r>
          </a:p>
          <a:p>
            <a:r>
              <a:rPr lang="zh-CN" altLang="en-US" sz="1400" b="1" dirty="0">
                <a:solidFill>
                  <a:schemeClr val="tx1"/>
                </a:solidFill>
                <a:latin typeface="宋体" panose="02010600030101010101" pitchFamily="2" charset="-122"/>
                <a:ea typeface="宋体" panose="02010600030101010101" pitchFamily="2" charset="-122"/>
                <a:cs typeface="华文中宋" panose="02010600040101010101" charset="-122"/>
              </a:rPr>
              <a:t>GitHub： https://github.com/lmstudio-ai</a:t>
            </a:r>
            <a:r>
              <a:rPr lang="zh-CN" altLang="en-US" sz="1600" b="1" dirty="0">
                <a:solidFill>
                  <a:schemeClr val="tx1"/>
                </a:solidFill>
                <a:latin typeface="宋体" panose="02010600030101010101" pitchFamily="2" charset="-122"/>
                <a:ea typeface="宋体" panose="02010600030101010101" pitchFamily="2" charset="-122"/>
                <a:cs typeface="华文中宋" panose="02010600040101010101" charset="-122"/>
              </a:rPr>
              <a:t> </a:t>
            </a:r>
          </a:p>
          <a:p>
            <a:endParaRPr lang="zh-CN" altLang="en-US" sz="2000" dirty="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13" name="文本框 12"/>
          <p:cNvSpPr txBox="1"/>
          <p:nvPr/>
        </p:nvSpPr>
        <p:spPr>
          <a:xfrm>
            <a:off x="8648064" y="5768372"/>
            <a:ext cx="3290912" cy="523220"/>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大模型下载网站：</a:t>
            </a:r>
            <a:r>
              <a:rPr lang="en-US" altLang="zh-CN" sz="1400" b="1" dirty="0">
                <a:latin typeface="宋体" panose="02010600030101010101" pitchFamily="2" charset="-122"/>
                <a:ea typeface="宋体" panose="02010600030101010101" pitchFamily="2" charset="-122"/>
              </a:rPr>
              <a:t>https://hf-mirror.com/</a:t>
            </a:r>
            <a:endParaRPr lang="zh-CN" altLang="en-US" sz="1400" b="1" dirty="0">
              <a:latin typeface="宋体" panose="02010600030101010101" pitchFamily="2" charset="-122"/>
              <a:ea typeface="宋体" panose="02010600030101010101" pitchFamily="2" charset="-122"/>
            </a:endParaRPr>
          </a:p>
        </p:txBody>
      </p:sp>
      <p:sp>
        <p:nvSpPr>
          <p:cNvPr id="5" name="文本框 4"/>
          <p:cNvSpPr txBox="1"/>
          <p:nvPr>
            <p:custDataLst>
              <p:tags r:id="rId7"/>
            </p:custDataLst>
          </p:nvPr>
        </p:nvSpPr>
        <p:spPr>
          <a:xfrm>
            <a:off x="8438515" y="3521603"/>
            <a:ext cx="3598545" cy="2246769"/>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应用程序编程接口（</a:t>
            </a:r>
            <a:r>
              <a:rPr lang="en-US" altLang="zh-CN" sz="1400" b="1" dirty="0">
                <a:latin typeface="宋体" panose="02010600030101010101" pitchFamily="2" charset="-122"/>
                <a:ea typeface="宋体" panose="02010600030101010101" pitchFamily="2" charset="-122"/>
              </a:rPr>
              <a:t>Application Programming Interface, API</a:t>
            </a:r>
            <a:r>
              <a:rPr lang="zh-CN" altLang="en-US" sz="1400" b="1" dirty="0">
                <a:latin typeface="宋体" panose="02010600030101010101" pitchFamily="2" charset="-122"/>
                <a:ea typeface="宋体" panose="02010600030101010101" pitchFamily="2" charset="-122"/>
              </a:rPr>
              <a:t>），是一些预先定义的</a:t>
            </a:r>
            <a:r>
              <a:rPr lang="zh-CN" altLang="en-US" sz="1400" b="1" dirty="0">
                <a:solidFill>
                  <a:srgbClr val="FF9933"/>
                </a:solidFill>
                <a:latin typeface="宋体" panose="02010600030101010101" pitchFamily="2" charset="-122"/>
                <a:ea typeface="宋体" panose="02010600030101010101" pitchFamily="2" charset="-122"/>
              </a:rPr>
              <a:t>函数</a:t>
            </a:r>
            <a:r>
              <a:rPr lang="zh-CN" altLang="en-US" sz="1400" b="1" dirty="0">
                <a:latin typeface="宋体" panose="02010600030101010101" pitchFamily="2" charset="-122"/>
                <a:ea typeface="宋体" panose="02010600030101010101" pitchFamily="2" charset="-122"/>
              </a:rPr>
              <a:t>，目的是提供应用程序与开发人员基于某软件或硬件得以访问一组例程的能力，而又无需访问源码。使用本地</a:t>
            </a:r>
            <a:r>
              <a:rPr lang="en-US" altLang="zh-CN" sz="1400" b="1" dirty="0">
                <a:latin typeface="宋体" panose="02010600030101010101" pitchFamily="2" charset="-122"/>
                <a:ea typeface="宋体" panose="02010600030101010101" pitchFamily="2" charset="-122"/>
              </a:rPr>
              <a:t>API</a:t>
            </a:r>
            <a:r>
              <a:rPr lang="zh-CN" altLang="en-US" sz="1400" b="1" dirty="0">
                <a:latin typeface="宋体" panose="02010600030101010101" pitchFamily="2" charset="-122"/>
                <a:ea typeface="宋体" panose="02010600030101010101" pitchFamily="2" charset="-122"/>
              </a:rPr>
              <a:t>轻量化部署大模型是指通过本地部署大模型，利用本地</a:t>
            </a:r>
            <a:r>
              <a:rPr lang="en-US" altLang="zh-CN" sz="1400" b="1" dirty="0">
                <a:latin typeface="宋体" panose="02010600030101010101" pitchFamily="2" charset="-122"/>
                <a:ea typeface="宋体" panose="02010600030101010101" pitchFamily="2" charset="-122"/>
              </a:rPr>
              <a:t>API</a:t>
            </a:r>
            <a:r>
              <a:rPr lang="zh-CN" altLang="en-US" sz="1400" b="1" dirty="0">
                <a:latin typeface="宋体" panose="02010600030101010101" pitchFamily="2" charset="-122"/>
                <a:ea typeface="宋体" panose="02010600030101010101" pitchFamily="2" charset="-122"/>
              </a:rPr>
              <a:t>进行模型的管理和推理，从而减少对云服务的依赖，提高数据处理的安全性和隐私保护。这种部署方式特别适合那些对数据安全和隐私有高要求的场景。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0800000" flipH="1">
            <a:off x="0" y="236855"/>
            <a:ext cx="205422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10820" y="236855"/>
            <a:ext cx="1781609" cy="417195"/>
          </a:xfrm>
          <a:prstGeom prst="rect">
            <a:avLst/>
          </a:prstGeom>
          <a:noFill/>
        </p:spPr>
        <p:txBody>
          <a:bodyPr wrap="square" rtlCol="0">
            <a:noAutofit/>
          </a:bodyPr>
          <a:lstStyle/>
          <a:p>
            <a:r>
              <a:rPr lang="zh-CN" altLang="en-US" sz="2800" b="1" dirty="0">
                <a:solidFill>
                  <a:schemeClr val="bg1"/>
                </a:solidFill>
                <a:latin typeface="华文宋体" panose="02010600040101010101" pitchFamily="2" charset="-122"/>
                <a:ea typeface="华文宋体" panose="02010600040101010101" pitchFamily="2" charset="-122"/>
              </a:rPr>
              <a:t>平台对比</a:t>
            </a:r>
          </a:p>
        </p:txBody>
      </p:sp>
      <p:graphicFrame>
        <p:nvGraphicFramePr>
          <p:cNvPr id="5" name="表格 4"/>
          <p:cNvGraphicFramePr/>
          <p:nvPr>
            <p:custDataLst>
              <p:tags r:id="rId1"/>
            </p:custDataLst>
          </p:nvPr>
        </p:nvGraphicFramePr>
        <p:xfrm>
          <a:off x="576580" y="1002030"/>
          <a:ext cx="10869930" cy="5187950"/>
        </p:xfrm>
        <a:graphic>
          <a:graphicData uri="http://schemas.openxmlformats.org/drawingml/2006/table">
            <a:tbl>
              <a:tblPr firstRow="1" bandRow="1">
                <a:tableStyleId>{5C22544A-7EE6-4342-B048-85BDC9FD1C3A}</a:tableStyleId>
              </a:tblPr>
              <a:tblGrid>
                <a:gridCol w="1640025">
                  <a:extLst>
                    <a:ext uri="{9D8B030D-6E8A-4147-A177-3AD203B41FA5}">
                      <a16:colId xmlns:a16="http://schemas.microsoft.com/office/drawing/2014/main" val="20000"/>
                    </a:ext>
                  </a:extLst>
                </a:gridCol>
                <a:gridCol w="3034862">
                  <a:extLst>
                    <a:ext uri="{9D8B030D-6E8A-4147-A177-3AD203B41FA5}">
                      <a16:colId xmlns:a16="http://schemas.microsoft.com/office/drawing/2014/main" val="20001"/>
                    </a:ext>
                  </a:extLst>
                </a:gridCol>
                <a:gridCol w="3097530">
                  <a:extLst>
                    <a:ext uri="{9D8B030D-6E8A-4147-A177-3AD203B41FA5}">
                      <a16:colId xmlns:a16="http://schemas.microsoft.com/office/drawing/2014/main" val="20002"/>
                    </a:ext>
                  </a:extLst>
                </a:gridCol>
                <a:gridCol w="3097513">
                  <a:extLst>
                    <a:ext uri="{9D8B030D-6E8A-4147-A177-3AD203B41FA5}">
                      <a16:colId xmlns:a16="http://schemas.microsoft.com/office/drawing/2014/main" val="20003"/>
                    </a:ext>
                  </a:extLst>
                </a:gridCol>
              </a:tblGrid>
              <a:tr h="687070">
                <a:tc>
                  <a:txBody>
                    <a:bodyPr/>
                    <a:lstStyle/>
                    <a:p>
                      <a:pPr algn="ctr">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特性</a:t>
                      </a:r>
                    </a:p>
                  </a:txBody>
                  <a:tcPr/>
                </a:tc>
                <a:tc>
                  <a:txBody>
                    <a:bodyPr/>
                    <a:lstStyle/>
                    <a:p>
                      <a:pPr algn="ctr">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Ollama</a:t>
                      </a:r>
                    </a:p>
                  </a:txBody>
                  <a:tcPr/>
                </a:tc>
                <a:tc>
                  <a:txBody>
                    <a:bodyPr/>
                    <a:lstStyle/>
                    <a:p>
                      <a:pPr algn="ctr">
                        <a:buClrTx/>
                        <a:buSzTx/>
                        <a:buFontTx/>
                        <a:buNone/>
                      </a:pPr>
                      <a:r>
                        <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sym typeface="+mn-ea"/>
                        </a:rPr>
                        <a:t>LM Studio</a:t>
                      </a:r>
                      <a:endParaRPr lang="zh-CN" altLang="en-US" sz="3200" b="0" dirty="0">
                        <a:solidFill>
                          <a:schemeClr val="bg1"/>
                        </a:solidFill>
                        <a:latin typeface="华文宋体" panose="02010600040101010101" pitchFamily="2" charset="-122"/>
                        <a:ea typeface="华文宋体" panose="02010600040101010101" pitchFamily="2" charset="-122"/>
                        <a:cs typeface="华文中宋" panose="02010600040101010101" charset="-122"/>
                      </a:endParaRPr>
                    </a:p>
                  </a:txBody>
                  <a:tcPr/>
                </a:tc>
                <a:tc>
                  <a:txBody>
                    <a:bodyPr/>
                    <a:lstStyle/>
                    <a:p>
                      <a:pPr algn="ctr">
                        <a:buClrTx/>
                        <a:buSzTx/>
                        <a:buFontTx/>
                        <a:buNone/>
                      </a:pPr>
                      <a:r>
                        <a:rPr lang="en-US" altLang="zh-CN" sz="3200" b="0" dirty="0">
                          <a:solidFill>
                            <a:schemeClr val="bg1"/>
                          </a:solidFill>
                          <a:latin typeface="华文宋体" panose="02010600040101010101" pitchFamily="2" charset="-122"/>
                          <a:ea typeface="华文宋体" panose="02010600040101010101" pitchFamily="2" charset="-122"/>
                          <a:cs typeface="华文中宋" panose="02010600040101010101" charset="-122"/>
                        </a:rPr>
                        <a:t>API</a:t>
                      </a:r>
                    </a:p>
                  </a:txBody>
                  <a:tcPr/>
                </a:tc>
                <a:extLst>
                  <a:ext uri="{0D108BD9-81ED-4DB2-BD59-A6C34878D82A}">
                    <a16:rowId xmlns:a16="http://schemas.microsoft.com/office/drawing/2014/main" val="10000"/>
                  </a:ext>
                </a:extLst>
              </a:tr>
              <a:tr h="657860">
                <a:tc>
                  <a:txBody>
                    <a:bodyPr/>
                    <a:lstStyle/>
                    <a:p>
                      <a:pPr algn="ctr">
                        <a:buNone/>
                      </a:pPr>
                      <a:r>
                        <a:rPr lang="zh-CN" altLang="en-US" sz="2400" b="1">
                          <a:latin typeface="华文宋体" panose="02010600040101010101" pitchFamily="2" charset="-122"/>
                          <a:ea typeface="华文宋体" panose="02010600040101010101" pitchFamily="2" charset="-122"/>
                        </a:rPr>
                        <a:t>开源性</a:t>
                      </a:r>
                    </a:p>
                  </a:txBody>
                  <a:tcPr/>
                </a:tc>
                <a:tc>
                  <a:txBody>
                    <a:bodyPr/>
                    <a:lstStyle/>
                    <a:p>
                      <a:pPr>
                        <a:buNone/>
                      </a:pPr>
                      <a:r>
                        <a:rPr lang="zh-CN" altLang="en-US" dirty="0">
                          <a:solidFill>
                            <a:schemeClr val="tx1"/>
                          </a:solidFill>
                          <a:latin typeface="华文宋体" panose="02010600040101010101" pitchFamily="2" charset="-122"/>
                          <a:ea typeface="华文宋体" panose="02010600040101010101" pitchFamily="2" charset="-122"/>
                        </a:rPr>
                        <a:t>开源</a:t>
                      </a:r>
                      <a:r>
                        <a:rPr lang="zh-CN" altLang="en-US" dirty="0">
                          <a:latin typeface="华文宋体" panose="02010600040101010101" pitchFamily="2" charset="-122"/>
                          <a:ea typeface="华文宋体" panose="02010600040101010101" pitchFamily="2" charset="-122"/>
                        </a:rPr>
                        <a:t>，社区活跃</a:t>
                      </a:r>
                    </a:p>
                  </a:txBody>
                  <a:tcPr/>
                </a:tc>
                <a:tc>
                  <a:txBody>
                    <a:bodyPr/>
                    <a:lstStyle/>
                    <a:p>
                      <a:pPr>
                        <a:buNone/>
                      </a:pPr>
                      <a:r>
                        <a:rPr lang="zh-CN" altLang="en-US" dirty="0">
                          <a:latin typeface="华文宋体" panose="02010600040101010101" pitchFamily="2" charset="-122"/>
                          <a:ea typeface="华文宋体" panose="02010600040101010101" pitchFamily="2" charset="-122"/>
                        </a:rPr>
                        <a:t>闭源</a:t>
                      </a:r>
                    </a:p>
                  </a:txBody>
                  <a:tcPr/>
                </a:tc>
                <a:tc>
                  <a:txBody>
                    <a:bodyPr/>
                    <a:lstStyle/>
                    <a:p>
                      <a:pPr>
                        <a:buNone/>
                      </a:pPr>
                      <a:r>
                        <a:rPr lang="zh-CN" altLang="en-US" sz="1800" dirty="0">
                          <a:latin typeface="华文宋体" panose="02010600040101010101" pitchFamily="2" charset="-122"/>
                          <a:ea typeface="华文宋体" panose="02010600040101010101" pitchFamily="2" charset="-122"/>
                          <a:sym typeface="+mn-ea"/>
                        </a:rPr>
                        <a:t>部分开源，取决于具体实现</a:t>
                      </a:r>
                      <a:endParaRPr lang="zh-CN" altLang="en-US" dirty="0">
                        <a:latin typeface="华文宋体" panose="02010600040101010101" pitchFamily="2" charset="-122"/>
                        <a:ea typeface="华文宋体" panose="02010600040101010101" pitchFamily="2" charset="-122"/>
                      </a:endParaRPr>
                    </a:p>
                  </a:txBody>
                  <a:tcPr/>
                </a:tc>
                <a:extLst>
                  <a:ext uri="{0D108BD9-81ED-4DB2-BD59-A6C34878D82A}">
                    <a16:rowId xmlns:a16="http://schemas.microsoft.com/office/drawing/2014/main" val="10001"/>
                  </a:ext>
                </a:extLst>
              </a:tr>
              <a:tr h="607060">
                <a:tc>
                  <a:txBody>
                    <a:bodyPr/>
                    <a:lstStyle/>
                    <a:p>
                      <a:pPr algn="ctr">
                        <a:buNone/>
                      </a:pPr>
                      <a:r>
                        <a:rPr lang="zh-CN" altLang="en-US" sz="2400" b="1">
                          <a:latin typeface="华文宋体" panose="02010600040101010101" pitchFamily="2" charset="-122"/>
                          <a:ea typeface="华文宋体" panose="02010600040101010101" pitchFamily="2" charset="-122"/>
                        </a:rPr>
                        <a:t>用户界面</a:t>
                      </a:r>
                    </a:p>
                  </a:txBody>
                  <a:tcPr/>
                </a:tc>
                <a:tc>
                  <a:txBody>
                    <a:bodyPr/>
                    <a:lstStyle/>
                    <a:p>
                      <a:pPr>
                        <a:buNone/>
                      </a:pPr>
                      <a:r>
                        <a:rPr lang="zh-CN" altLang="en-US" dirty="0">
                          <a:latin typeface="华文宋体" panose="02010600040101010101" pitchFamily="2" charset="-122"/>
                          <a:ea typeface="华文宋体" panose="02010600040101010101" pitchFamily="2" charset="-122"/>
                        </a:rPr>
                        <a:t>命令行为主，无自带图形界面</a:t>
                      </a:r>
                    </a:p>
                  </a:txBody>
                  <a:tcPr/>
                </a:tc>
                <a:tc>
                  <a:txBody>
                    <a:bodyPr/>
                    <a:lstStyle/>
                    <a:p>
                      <a:pPr>
                        <a:buNone/>
                      </a:pPr>
                      <a:r>
                        <a:rPr lang="zh-CN" altLang="en-US" sz="1800" dirty="0">
                          <a:latin typeface="华文宋体" panose="02010600040101010101" pitchFamily="2" charset="-122"/>
                          <a:ea typeface="华文宋体" panose="02010600040101010101" pitchFamily="2" charset="-122"/>
                          <a:sym typeface="+mn-ea"/>
                        </a:rPr>
                        <a:t>提供图形化界面，操作简单</a:t>
                      </a:r>
                      <a:endParaRPr lang="zh-CN" altLang="en-US" dirty="0">
                        <a:latin typeface="华文宋体" panose="02010600040101010101" pitchFamily="2" charset="-122"/>
                        <a:ea typeface="华文宋体" panose="02010600040101010101" pitchFamily="2" charset="-122"/>
                      </a:endParaRPr>
                    </a:p>
                  </a:txBody>
                  <a:tcPr/>
                </a:tc>
                <a:tc>
                  <a:txBody>
                    <a:bodyPr/>
                    <a:lstStyle/>
                    <a:p>
                      <a:pPr>
                        <a:buNone/>
                      </a:pPr>
                      <a:r>
                        <a:rPr lang="zh-CN" altLang="en-US" sz="1800" dirty="0">
                          <a:latin typeface="华文宋体" panose="02010600040101010101" pitchFamily="2" charset="-122"/>
                          <a:ea typeface="华文宋体" panose="02010600040101010101" pitchFamily="2" charset="-122"/>
                          <a:sym typeface="+mn-ea"/>
                        </a:rPr>
                        <a:t>无自带图形界面，通过编程调用</a:t>
                      </a:r>
                      <a:endParaRPr lang="zh-CN" altLang="en-US" dirty="0">
                        <a:latin typeface="华文宋体" panose="02010600040101010101" pitchFamily="2" charset="-122"/>
                        <a:ea typeface="华文宋体" panose="02010600040101010101" pitchFamily="2" charset="-122"/>
                      </a:endParaRPr>
                    </a:p>
                  </a:txBody>
                  <a:tcPr/>
                </a:tc>
                <a:extLst>
                  <a:ext uri="{0D108BD9-81ED-4DB2-BD59-A6C34878D82A}">
                    <a16:rowId xmlns:a16="http://schemas.microsoft.com/office/drawing/2014/main" val="10002"/>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模型支持</a:t>
                      </a:r>
                    </a:p>
                  </a:txBody>
                  <a:tcPr/>
                </a:tc>
                <a:tc>
                  <a:txBody>
                    <a:bodyPr/>
                    <a:lstStyle/>
                    <a:p>
                      <a:pPr>
                        <a:buNone/>
                      </a:pPr>
                      <a:r>
                        <a:rPr lang="zh-CN" altLang="en-US">
                          <a:latin typeface="华文宋体" panose="02010600040101010101" pitchFamily="2" charset="-122"/>
                          <a:ea typeface="华文宋体" panose="02010600040101010101" pitchFamily="2" charset="-122"/>
                        </a:rPr>
                        <a:t>支持多种预训练模型，模型种类相对有限</a:t>
                      </a: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模型选择丰富，支持</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Hugging Face </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等平台的模型</a:t>
                      </a:r>
                      <a:endParaRPr lang="zh-CN" altLang="en-US" dirty="0">
                        <a:latin typeface="华文宋体" panose="02010600040101010101" pitchFamily="2" charset="-122"/>
                        <a:ea typeface="华文宋体" panose="02010600040101010101" pitchFamily="2" charset="-122"/>
                        <a:cs typeface="华文中宋" panose="02010600040101010101" charset="-122"/>
                      </a:endParaRP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支持多种模型，取决于后端框架</a:t>
                      </a:r>
                      <a:endParaRPr lang="zh-CN" altLang="en-US" dirty="0">
                        <a:latin typeface="华文宋体" panose="02010600040101010101" pitchFamily="2" charset="-122"/>
                        <a:ea typeface="华文宋体" panose="02010600040101010101" pitchFamily="2" charset="-122"/>
                        <a:cs typeface="华文中宋" panose="02010600040101010101" charset="-122"/>
                      </a:endParaRPr>
                    </a:p>
                  </a:txBody>
                  <a:tcPr/>
                </a:tc>
                <a:extLst>
                  <a:ext uri="{0D108BD9-81ED-4DB2-BD59-A6C34878D82A}">
                    <a16:rowId xmlns:a16="http://schemas.microsoft.com/office/drawing/2014/main" val="10003"/>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硬件支持</a:t>
                      </a:r>
                    </a:p>
                  </a:txBody>
                  <a:tcPr/>
                </a:tc>
                <a:tc>
                  <a:txBody>
                    <a:bodyPr/>
                    <a:lstStyle/>
                    <a:p>
                      <a:pPr>
                        <a:buNone/>
                      </a:pPr>
                      <a:r>
                        <a:rPr lang="zh-CN" altLang="en-US">
                          <a:latin typeface="华文宋体" panose="02010600040101010101" pitchFamily="2" charset="-122"/>
                          <a:ea typeface="华文宋体" panose="02010600040101010101" pitchFamily="2" charset="-122"/>
                          <a:cs typeface="华文中宋" panose="02010600040101010101" charset="-122"/>
                        </a:rPr>
                        <a:t>支持多操作系统（</a:t>
                      </a:r>
                      <a:r>
                        <a:rPr lang="en-US" altLang="zh-CN">
                          <a:latin typeface="华文宋体" panose="02010600040101010101" pitchFamily="2" charset="-122"/>
                          <a:ea typeface="华文宋体" panose="02010600040101010101" pitchFamily="2" charset="-122"/>
                          <a:cs typeface="华文中宋" panose="02010600040101010101" charset="-122"/>
                        </a:rPr>
                        <a:t>macOS</a:t>
                      </a:r>
                      <a:r>
                        <a:rPr lang="zh-CN" altLang="en-US">
                          <a:latin typeface="华文宋体" panose="02010600040101010101" pitchFamily="2" charset="-122"/>
                          <a:ea typeface="华文宋体" panose="02010600040101010101" pitchFamily="2" charset="-122"/>
                          <a:cs typeface="华文中宋" panose="02010600040101010101" charset="-122"/>
                        </a:rPr>
                        <a:t>、</a:t>
                      </a:r>
                      <a:r>
                        <a:rPr lang="en-US" altLang="zh-CN">
                          <a:latin typeface="华文宋体" panose="02010600040101010101" pitchFamily="2" charset="-122"/>
                          <a:ea typeface="华文宋体" panose="02010600040101010101" pitchFamily="2" charset="-122"/>
                          <a:cs typeface="华文中宋" panose="02010600040101010101" charset="-122"/>
                        </a:rPr>
                        <a:t>Linux</a:t>
                      </a:r>
                      <a:r>
                        <a:rPr lang="zh-CN" altLang="en-US">
                          <a:latin typeface="华文宋体" panose="02010600040101010101" pitchFamily="2" charset="-122"/>
                          <a:ea typeface="华文宋体" panose="02010600040101010101" pitchFamily="2" charset="-122"/>
                          <a:cs typeface="华文中宋" panose="02010600040101010101" charset="-122"/>
                        </a:rPr>
                        <a:t>、</a:t>
                      </a:r>
                      <a:r>
                        <a:rPr lang="en-US" altLang="zh-CN">
                          <a:latin typeface="华文宋体" panose="02010600040101010101" pitchFamily="2" charset="-122"/>
                          <a:ea typeface="华文宋体" panose="02010600040101010101" pitchFamily="2" charset="-122"/>
                          <a:cs typeface="华文中宋" panose="02010600040101010101" charset="-122"/>
                        </a:rPr>
                        <a:t>Windows</a:t>
                      </a:r>
                      <a:r>
                        <a:rPr lang="zh-CN" altLang="en-US">
                          <a:latin typeface="华文宋体" panose="02010600040101010101" pitchFamily="2" charset="-122"/>
                          <a:ea typeface="华文宋体" panose="02010600040101010101" pitchFamily="2" charset="-122"/>
                          <a:cs typeface="华文中宋" panose="02010600040101010101" charset="-122"/>
                        </a:rPr>
                        <a:t>），自动利用</a:t>
                      </a:r>
                      <a:r>
                        <a:rPr lang="en-US" altLang="zh-CN">
                          <a:latin typeface="华文宋体" panose="02010600040101010101" pitchFamily="2" charset="-122"/>
                          <a:ea typeface="华文宋体" panose="02010600040101010101" pitchFamily="2" charset="-122"/>
                          <a:cs typeface="华文中宋" panose="02010600040101010101" charset="-122"/>
                        </a:rPr>
                        <a:t> GPU </a:t>
                      </a:r>
                      <a:r>
                        <a:rPr lang="zh-CN" altLang="en-US">
                          <a:latin typeface="华文宋体" panose="02010600040101010101" pitchFamily="2" charset="-122"/>
                          <a:ea typeface="华文宋体" panose="02010600040101010101" pitchFamily="2" charset="-122"/>
                          <a:cs typeface="华文中宋" panose="02010600040101010101" charset="-122"/>
                        </a:rPr>
                        <a:t>加速</a:t>
                      </a: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支持</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Windows </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和</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macOS</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，支持多种</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GPU</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（包括</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AMD</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Intel</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NVIDIA </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等）</a:t>
                      </a:r>
                      <a:endParaRPr lang="zh-CN" altLang="en-US" dirty="0">
                        <a:latin typeface="华文宋体" panose="02010600040101010101" pitchFamily="2" charset="-122"/>
                        <a:ea typeface="华文宋体" panose="02010600040101010101" pitchFamily="2" charset="-122"/>
                        <a:cs typeface="华文中宋" panose="02010600040101010101" charset="-122"/>
                      </a:endParaRP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支持多种硬件平台，需自行配置</a:t>
                      </a:r>
                      <a:endParaRPr lang="zh-CN" altLang="en-US" sz="1800" dirty="0">
                        <a:latin typeface="华文宋体" panose="02010600040101010101" pitchFamily="2" charset="-122"/>
                        <a:ea typeface="华文宋体" panose="02010600040101010101" pitchFamily="2" charset="-122"/>
                        <a:cs typeface="华文中宋" panose="02010600040101010101" charset="-122"/>
                      </a:endParaRPr>
                    </a:p>
                    <a:p>
                      <a:pPr>
                        <a:buNone/>
                      </a:pPr>
                      <a:endParaRPr lang="zh-CN" altLang="en-US" dirty="0">
                        <a:latin typeface="华文宋体" panose="02010600040101010101" pitchFamily="2" charset="-122"/>
                        <a:ea typeface="华文宋体" panose="02010600040101010101" pitchFamily="2" charset="-122"/>
                        <a:cs typeface="华文中宋" panose="02010600040101010101" charset="-122"/>
                      </a:endParaRPr>
                    </a:p>
                  </a:txBody>
                  <a:tcPr/>
                </a:tc>
                <a:extLst>
                  <a:ext uri="{0D108BD9-81ED-4DB2-BD59-A6C34878D82A}">
                    <a16:rowId xmlns:a16="http://schemas.microsoft.com/office/drawing/2014/main" val="10004"/>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适用场景</a:t>
                      </a:r>
                    </a:p>
                  </a:txBody>
                  <a:tcPr/>
                </a:tc>
                <a:tc>
                  <a:txBody>
                    <a:bodyPr/>
                    <a:lstStyle/>
                    <a:p>
                      <a:pPr>
                        <a:buNone/>
                      </a:pPr>
                      <a:r>
                        <a:rPr lang="zh-CN" altLang="en-US">
                          <a:latin typeface="华文宋体" panose="02010600040101010101" pitchFamily="2" charset="-122"/>
                          <a:ea typeface="华文宋体" panose="02010600040101010101" pitchFamily="2" charset="-122"/>
                          <a:cs typeface="华文中宋" panose="02010600040101010101" charset="-122"/>
                        </a:rPr>
                        <a:t>适合快速部署、轻量级应用、</a:t>
                      </a:r>
                      <a:r>
                        <a:rPr lang="en-US" altLang="zh-CN">
                          <a:latin typeface="华文宋体" panose="02010600040101010101" pitchFamily="2" charset="-122"/>
                          <a:ea typeface="华文宋体" panose="02010600040101010101" pitchFamily="2" charset="-122"/>
                          <a:cs typeface="华文中宋" panose="02010600040101010101" charset="-122"/>
                        </a:rPr>
                        <a:t>API </a:t>
                      </a:r>
                      <a:r>
                        <a:rPr lang="zh-CN" altLang="en-US">
                          <a:latin typeface="华文宋体" panose="02010600040101010101" pitchFamily="2" charset="-122"/>
                          <a:ea typeface="华文宋体" panose="02010600040101010101" pitchFamily="2" charset="-122"/>
                          <a:cs typeface="华文中宋" panose="02010600040101010101" charset="-122"/>
                        </a:rPr>
                        <a:t>集成</a:t>
                      </a: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适合创意写作、本地</a:t>
                      </a:r>
                      <a:r>
                        <a:rPr lang="en-US" altLang="zh-CN" sz="1800" dirty="0">
                          <a:latin typeface="华文宋体" panose="02010600040101010101" pitchFamily="2" charset="-122"/>
                          <a:ea typeface="华文宋体" panose="02010600040101010101" pitchFamily="2" charset="-122"/>
                          <a:cs typeface="华文中宋" panose="02010600040101010101" charset="-122"/>
                          <a:sym typeface="+mn-ea"/>
                        </a:rPr>
                        <a:t> AI </a:t>
                      </a: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助手、模型深度定制</a:t>
                      </a:r>
                    </a:p>
                  </a:txBody>
                  <a:tcPr/>
                </a:tc>
                <a:tc>
                  <a:txBody>
                    <a:bodyPr/>
                    <a:lstStyle/>
                    <a:p>
                      <a:pPr>
                        <a:buNone/>
                      </a:pPr>
                      <a:r>
                        <a:rPr lang="zh-CN" altLang="en-US" sz="1800" dirty="0">
                          <a:latin typeface="华文宋体" panose="02010600040101010101" pitchFamily="2" charset="-122"/>
                          <a:ea typeface="华文宋体" panose="02010600040101010101" pitchFamily="2" charset="-122"/>
                          <a:cs typeface="华文中宋" panose="02010600040101010101" charset="-122"/>
                          <a:sym typeface="+mn-ea"/>
                        </a:rPr>
                        <a:t>适合技术开发、灵活运用、高性能需求</a:t>
                      </a:r>
                      <a:endParaRPr lang="zh-CN" altLang="en-US" sz="1800" dirty="0">
                        <a:latin typeface="华文宋体" panose="02010600040101010101" pitchFamily="2" charset="-122"/>
                        <a:ea typeface="华文宋体" panose="02010600040101010101" pitchFamily="2" charset="-122"/>
                        <a:cs typeface="华文中宋" panose="02010600040101010101" charset="-122"/>
                      </a:endParaRPr>
                    </a:p>
                    <a:p>
                      <a:pPr>
                        <a:buNone/>
                      </a:pPr>
                      <a:endParaRPr lang="zh-CN" altLang="en-US" sz="1800" dirty="0">
                        <a:latin typeface="华文宋体" panose="02010600040101010101" pitchFamily="2" charset="-122"/>
                        <a:ea typeface="华文宋体" panose="02010600040101010101" pitchFamily="2" charset="-122"/>
                        <a:cs typeface="华文中宋" panose="02010600040101010101" charset="-122"/>
                      </a:endParaRPr>
                    </a:p>
                  </a:txBody>
                  <a:tcPr/>
                </a:tc>
                <a:extLst>
                  <a:ext uri="{0D108BD9-81ED-4DB2-BD59-A6C34878D82A}">
                    <a16:rowId xmlns:a16="http://schemas.microsoft.com/office/drawing/2014/main" val="10005"/>
                  </a:ext>
                </a:extLst>
              </a:tr>
              <a:tr h="687070">
                <a:tc>
                  <a:txBody>
                    <a:bodyPr/>
                    <a:lstStyle/>
                    <a:p>
                      <a:pPr algn="ctr">
                        <a:buNone/>
                      </a:pPr>
                      <a:r>
                        <a:rPr lang="zh-CN" altLang="en-US" sz="2400" b="1">
                          <a:latin typeface="华文宋体" panose="02010600040101010101" pitchFamily="2" charset="-122"/>
                          <a:ea typeface="华文宋体" panose="02010600040101010101" pitchFamily="2" charset="-122"/>
                        </a:rPr>
                        <a:t>性能表现</a:t>
                      </a:r>
                    </a:p>
                  </a:txBody>
                  <a:tcPr/>
                </a:tc>
                <a:tc>
                  <a:txBody>
                    <a:bodyPr/>
                    <a:lstStyle/>
                    <a:p>
                      <a:pPr>
                        <a:buNone/>
                      </a:pPr>
                      <a:r>
                        <a:rPr lang="zh-CN" altLang="en-US">
                          <a:latin typeface="华文宋体" panose="02010600040101010101" pitchFamily="2" charset="-122"/>
                          <a:ea typeface="华文宋体" panose="02010600040101010101" pitchFamily="2" charset="-122"/>
                        </a:rPr>
                        <a:t>推理速度快，适合低资源设备</a:t>
                      </a:r>
                    </a:p>
                  </a:txBody>
                  <a:tcPr/>
                </a:tc>
                <a:tc>
                  <a:txBody>
                    <a:bodyPr/>
                    <a:lstStyle/>
                    <a:p>
                      <a:pPr>
                        <a:buNone/>
                      </a:pPr>
                      <a:r>
                        <a:rPr lang="zh-CN" altLang="en-US" sz="1800" dirty="0">
                          <a:latin typeface="华文宋体" panose="02010600040101010101" pitchFamily="2" charset="-122"/>
                          <a:ea typeface="华文宋体" panose="02010600040101010101" pitchFamily="2" charset="-122"/>
                          <a:sym typeface="+mn-ea"/>
                        </a:rPr>
                        <a:t>性能强大，适合高性能硬件</a:t>
                      </a:r>
                    </a:p>
                  </a:txBody>
                  <a:tcPr/>
                </a:tc>
                <a:tc>
                  <a:txBody>
                    <a:bodyPr/>
                    <a:lstStyle/>
                    <a:p>
                      <a:pPr>
                        <a:buNone/>
                      </a:pPr>
                      <a:r>
                        <a:rPr lang="zh-CN" altLang="en-US" sz="1800" dirty="0">
                          <a:latin typeface="华文宋体" panose="02010600040101010101" pitchFamily="2" charset="-122"/>
                          <a:ea typeface="华文宋体" panose="02010600040101010101" pitchFamily="2" charset="-122"/>
                          <a:sym typeface="+mn-ea"/>
                        </a:rPr>
                        <a:t>性能取决于后端优化和硬件配置</a:t>
                      </a:r>
                      <a:endParaRPr lang="zh-CN" altLang="en-US" sz="1800" dirty="0">
                        <a:latin typeface="华文宋体" panose="02010600040101010101" pitchFamily="2" charset="-122"/>
                        <a:ea typeface="华文宋体" panose="02010600040101010101" pitchFamily="2" charset="-122"/>
                      </a:endParaRPr>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0800000" flipH="1">
            <a:off x="0" y="236855"/>
            <a:ext cx="598614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1300" y="236855"/>
            <a:ext cx="6621145" cy="521970"/>
          </a:xfrm>
          <a:prstGeom prst="rect">
            <a:avLst/>
          </a:prstGeom>
          <a:noFill/>
        </p:spPr>
        <p:txBody>
          <a:bodyPr wrap="square" rtlCol="0">
            <a:spAutoFit/>
          </a:bodyPr>
          <a:lstStyle/>
          <a:p>
            <a:r>
              <a:rPr lang="en-US" altLang="zh-CN" sz="2800" b="1" dirty="0" err="1">
                <a:solidFill>
                  <a:schemeClr val="bg1"/>
                </a:solidFill>
                <a:latin typeface="宋体" panose="02010600030101010101" pitchFamily="2" charset="-122"/>
                <a:ea typeface="宋体" panose="02010600030101010101" pitchFamily="2" charset="-122"/>
              </a:rPr>
              <a:t>Ollama</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241300" y="920115"/>
            <a:ext cx="5471160" cy="365823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329565" y="1077595"/>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1</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：下载</a:t>
            </a:r>
            <a:r>
              <a:rPr lang="en-US" altLang="zh-CN" sz="2000" b="1" dirty="0" err="1">
                <a:solidFill>
                  <a:srgbClr val="C00000"/>
                </a:solidFill>
                <a:latin typeface="宋体" panose="02010600030101010101" pitchFamily="2" charset="-122"/>
                <a:ea typeface="宋体" panose="02010600030101010101" pitchFamily="2" charset="-122"/>
                <a:cs typeface="Arial Rounded MT Bold" panose="020F0704030504030204" charset="0"/>
              </a:rPr>
              <a:t>Ollama</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软件</a:t>
            </a:r>
          </a:p>
        </p:txBody>
      </p:sp>
      <p:sp>
        <p:nvSpPr>
          <p:cNvPr id="7" name="文本框 6"/>
          <p:cNvSpPr txBox="1"/>
          <p:nvPr>
            <p:custDataLst>
              <p:tags r:id="rId3"/>
            </p:custDataLst>
          </p:nvPr>
        </p:nvSpPr>
        <p:spPr>
          <a:xfrm>
            <a:off x="329565" y="1370330"/>
            <a:ext cx="5440045" cy="645160"/>
          </a:xfrm>
          <a:prstGeom prst="rect">
            <a:avLst/>
          </a:prstGeom>
          <a:noFill/>
        </p:spPr>
        <p:txBody>
          <a:bodyPr wrap="square" rtlCol="0">
            <a:spAutoFit/>
          </a:bodyPr>
          <a:lstStyle/>
          <a:p>
            <a:r>
              <a:rPr lang="en-US" altLang="zh-CN" b="1" dirty="0" err="1">
                <a:latin typeface="宋体" panose="02010600030101010101" pitchFamily="2" charset="-122"/>
                <a:ea typeface="宋体" panose="02010600030101010101" pitchFamily="2" charset="-122"/>
                <a:cs typeface="华文中宋" panose="02010600040101010101" charset="-122"/>
              </a:rPr>
              <a:t>打开官网地址</a:t>
            </a:r>
            <a:r>
              <a:rPr lang="zh-CN" altLang="en-US" b="1" dirty="0">
                <a:latin typeface="宋体" panose="02010600030101010101" pitchFamily="2" charset="-122"/>
                <a:ea typeface="宋体" panose="02010600030101010101" pitchFamily="2" charset="-122"/>
                <a:cs typeface="华文中宋" panose="02010600040101010101" charset="-122"/>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https://ollama.com/</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，根据电脑系统下载对应的安装包，然后安装即可。</a:t>
            </a:r>
          </a:p>
        </p:txBody>
      </p:sp>
      <p:sp>
        <p:nvSpPr>
          <p:cNvPr id="2" name="文本框 1"/>
          <p:cNvSpPr txBox="1"/>
          <p:nvPr>
            <p:custDataLst>
              <p:tags r:id="rId4"/>
            </p:custDataLst>
          </p:nvPr>
        </p:nvSpPr>
        <p:spPr>
          <a:xfrm>
            <a:off x="293370" y="2015490"/>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2</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：启动</a:t>
            </a:r>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 </a:t>
            </a:r>
            <a:r>
              <a:rPr lang="en-US" altLang="zh-CN" sz="2000" b="1" dirty="0" err="1">
                <a:solidFill>
                  <a:srgbClr val="C00000"/>
                </a:solidFill>
                <a:latin typeface="宋体" panose="02010600030101010101" pitchFamily="2" charset="-122"/>
                <a:ea typeface="宋体" panose="02010600030101010101" pitchFamily="2" charset="-122"/>
                <a:cs typeface="Arial Rounded MT Bold" panose="020F0704030504030204" charset="0"/>
              </a:rPr>
              <a:t>Ollama</a:t>
            </a:r>
            <a:endPar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endParaRPr>
          </a:p>
        </p:txBody>
      </p:sp>
      <p:sp>
        <p:nvSpPr>
          <p:cNvPr id="8" name="文本框 7"/>
          <p:cNvSpPr txBox="1"/>
          <p:nvPr>
            <p:custDataLst>
              <p:tags r:id="rId5"/>
            </p:custDataLst>
          </p:nvPr>
        </p:nvSpPr>
        <p:spPr>
          <a:xfrm>
            <a:off x="329565" y="2315845"/>
            <a:ext cx="5440680" cy="64516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任务栏右侧点击</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显示隐藏的图标</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出现</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Ollama</a:t>
            </a:r>
            <a:r>
              <a:rPr lang="zh-CN" altLang="en-US" b="1" dirty="0">
                <a:latin typeface="宋体" panose="02010600030101010101" pitchFamily="2" charset="-122"/>
                <a:ea typeface="宋体" panose="02010600030101010101" pitchFamily="2" charset="-122"/>
                <a:cs typeface="华文中宋" panose="02010600040101010101" charset="-122"/>
                <a:sym typeface="+mn-ea"/>
              </a:rPr>
              <a:t>羊驼图标即为启动成功。</a:t>
            </a:r>
          </a:p>
        </p:txBody>
      </p:sp>
      <p:sp>
        <p:nvSpPr>
          <p:cNvPr id="9" name="文本框 8"/>
          <p:cNvSpPr txBox="1"/>
          <p:nvPr>
            <p:custDataLst>
              <p:tags r:id="rId6"/>
            </p:custDataLst>
          </p:nvPr>
        </p:nvSpPr>
        <p:spPr>
          <a:xfrm>
            <a:off x="293370" y="2956560"/>
            <a:ext cx="5311140" cy="400110"/>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cs typeface="Arial Rounded MT Bold" panose="020F0704030504030204" charset="0"/>
              </a:rPr>
              <a:t>Step 3</a:t>
            </a:r>
            <a:r>
              <a:rPr lang="zh-CN" altLang="en-US" sz="2000" b="1" dirty="0">
                <a:solidFill>
                  <a:srgbClr val="C00000"/>
                </a:solidFill>
                <a:latin typeface="宋体" panose="02010600030101010101" pitchFamily="2" charset="-122"/>
                <a:ea typeface="宋体" panose="02010600030101010101" pitchFamily="2" charset="-122"/>
                <a:cs typeface="Arial Rounded MT Bold" panose="020F0704030504030204" charset="0"/>
              </a:rPr>
              <a:t>：运行对应的模型</a:t>
            </a:r>
          </a:p>
        </p:txBody>
      </p:sp>
      <p:sp>
        <p:nvSpPr>
          <p:cNvPr id="10" name="文本框 9"/>
          <p:cNvSpPr txBox="1"/>
          <p:nvPr>
            <p:custDataLst>
              <p:tags r:id="rId7"/>
            </p:custDataLst>
          </p:nvPr>
        </p:nvSpPr>
        <p:spPr>
          <a:xfrm>
            <a:off x="293370" y="3261360"/>
            <a:ext cx="5476240" cy="1200329"/>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打开命令行（</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cmd</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ollama</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 run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model_name</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a:t>
            </a:r>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model_name</a:t>
            </a:r>
            <a:r>
              <a:rPr lang="en-US" altLang="zh-CN" b="1" dirty="0">
                <a:latin typeface="宋体" panose="02010600030101010101" pitchFamily="2" charset="-122"/>
                <a:ea typeface="宋体" panose="02010600030101010101" pitchFamily="2" charset="-122"/>
                <a:cs typeface="华文中宋" panose="02010600040101010101" charset="-122"/>
                <a:sym typeface="+mn-ea"/>
              </a:rPr>
              <a:t>} </a:t>
            </a:r>
            <a:r>
              <a:rPr lang="zh-CN" altLang="en-US" b="1" dirty="0">
                <a:latin typeface="宋体" panose="02010600030101010101" pitchFamily="2" charset="-122"/>
                <a:ea typeface="宋体" panose="02010600030101010101" pitchFamily="2" charset="-122"/>
                <a:cs typeface="华文中宋" panose="02010600040101010101" charset="-122"/>
                <a:sym typeface="+mn-ea"/>
              </a:rPr>
              <a:t>替换成真实的模型名字，其名字可以在</a:t>
            </a:r>
            <a:r>
              <a:rPr lang="en-US" altLang="zh-CN" b="1" dirty="0">
                <a:latin typeface="宋体" panose="02010600030101010101" pitchFamily="2" charset="-122"/>
                <a:ea typeface="宋体" panose="02010600030101010101" pitchFamily="2" charset="-122"/>
                <a:cs typeface="华文中宋" panose="02010600040101010101" charset="-122"/>
                <a:sym typeface="+mn-ea"/>
              </a:rPr>
              <a:t> https://ollama.com/search </a:t>
            </a:r>
            <a:r>
              <a:rPr lang="zh-CN" altLang="en-US" b="1" dirty="0">
                <a:latin typeface="宋体" panose="02010600030101010101" pitchFamily="2" charset="-122"/>
                <a:ea typeface="宋体" panose="02010600030101010101" pitchFamily="2" charset="-122"/>
                <a:cs typeface="华文中宋" panose="02010600040101010101" charset="-122"/>
                <a:sym typeface="+mn-ea"/>
              </a:rPr>
              <a:t>中获取）</a:t>
            </a:r>
          </a:p>
        </p:txBody>
      </p:sp>
      <p:sp>
        <p:nvSpPr>
          <p:cNvPr id="11" name="圆角矩形 10"/>
          <p:cNvSpPr/>
          <p:nvPr/>
        </p:nvSpPr>
        <p:spPr>
          <a:xfrm>
            <a:off x="261620" y="4739640"/>
            <a:ext cx="5471160" cy="1371600"/>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289560" y="4835525"/>
            <a:ext cx="5362575" cy="1198880"/>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rPr>
              <a:t>以</a:t>
            </a:r>
            <a:r>
              <a:rPr lang="zh-CN" altLang="en-US" b="1" dirty="0">
                <a:latin typeface="宋体" panose="02010600030101010101" pitchFamily="2" charset="-122"/>
                <a:ea typeface="宋体" panose="02010600030101010101" pitchFamily="2" charset="-122"/>
                <a:cs typeface="华文中宋" panose="02010600040101010101" charset="-122"/>
                <a:sym typeface="+mn-ea"/>
              </a:rPr>
              <a:t>部署Deepseek-r1:1.5B模型为例，在命令行中输入</a:t>
            </a:r>
            <a:r>
              <a:rPr lang="zh-CN" altLang="en-US" b="1" dirty="0">
                <a:solidFill>
                  <a:srgbClr val="FF0000"/>
                </a:solidFill>
                <a:latin typeface="宋体" panose="02010600030101010101" pitchFamily="2" charset="-122"/>
                <a:ea typeface="宋体" panose="02010600030101010101" pitchFamily="2" charset="-122"/>
                <a:cs typeface="华文中宋" panose="02010600040101010101" charset="-122"/>
              </a:rPr>
              <a:t>ollama run deepseek-r1:1.5b</a:t>
            </a:r>
            <a:r>
              <a:rPr lang="zh-CN" altLang="en-US" b="1" dirty="0">
                <a:solidFill>
                  <a:schemeClr val="tx1"/>
                </a:solidFill>
                <a:latin typeface="宋体" panose="02010600030101010101" pitchFamily="2" charset="-122"/>
                <a:ea typeface="宋体" panose="02010600030101010101" pitchFamily="2" charset="-122"/>
                <a:cs typeface="华文中宋" panose="02010600040101010101" charset="-122"/>
              </a:rPr>
              <a:t>（命令可直接在网页中复制，注意选择部署模型的大小，此处以</a:t>
            </a:r>
            <a:r>
              <a:rPr lang="en-US" altLang="zh-CN" b="1" dirty="0">
                <a:solidFill>
                  <a:schemeClr val="tx1"/>
                </a:solidFill>
                <a:latin typeface="宋体" panose="02010600030101010101" pitchFamily="2" charset="-122"/>
                <a:ea typeface="宋体" panose="02010600030101010101" pitchFamily="2" charset="-122"/>
                <a:cs typeface="华文中宋" panose="02010600040101010101" charset="-122"/>
              </a:rPr>
              <a:t>1.5b</a:t>
            </a:r>
            <a:r>
              <a:rPr lang="zh-CN" altLang="en-US" b="1" dirty="0">
                <a:solidFill>
                  <a:schemeClr val="tx1"/>
                </a:solidFill>
                <a:latin typeface="宋体" panose="02010600030101010101" pitchFamily="2" charset="-122"/>
                <a:ea typeface="宋体" panose="02010600030101010101" pitchFamily="2" charset="-122"/>
                <a:cs typeface="华文中宋" panose="02010600040101010101" charset="-122"/>
              </a:rPr>
              <a:t>为例），等待模型下载完成即可使用。</a:t>
            </a:r>
          </a:p>
        </p:txBody>
      </p:sp>
      <p:sp>
        <p:nvSpPr>
          <p:cNvPr id="16" name="文本框 15"/>
          <p:cNvSpPr txBox="1"/>
          <p:nvPr/>
        </p:nvSpPr>
        <p:spPr>
          <a:xfrm>
            <a:off x="7946924" y="360045"/>
            <a:ext cx="1985010" cy="398780"/>
          </a:xfrm>
          <a:prstGeom prst="rect">
            <a:avLst/>
          </a:prstGeom>
          <a:noFill/>
        </p:spPr>
        <p:txBody>
          <a:bodyPr wrap="square" rtlCol="0">
            <a:spAutoFit/>
          </a:bodyPr>
          <a:lstStyle/>
          <a:p>
            <a:pPr algn="ctr"/>
            <a:r>
              <a:rPr lang="zh-CN" altLang="en-US" sz="2000" b="1" dirty="0">
                <a:latin typeface="华文中宋" panose="02010600040101010101" charset="-122"/>
                <a:ea typeface="华文中宋" panose="02010600040101010101" charset="-122"/>
                <a:cs typeface="华文中宋" panose="02010600040101010101" charset="-122"/>
              </a:rPr>
              <a:t>模型运行效果</a:t>
            </a:r>
          </a:p>
        </p:txBody>
      </p:sp>
      <p:pic>
        <p:nvPicPr>
          <p:cNvPr id="18" name="图片 17"/>
          <p:cNvPicPr>
            <a:picLocks noChangeAspect="1"/>
          </p:cNvPicPr>
          <p:nvPr/>
        </p:nvPicPr>
        <p:blipFill>
          <a:blip r:embed="rId10"/>
          <a:stretch>
            <a:fillRect/>
          </a:stretch>
        </p:blipFill>
        <p:spPr>
          <a:xfrm>
            <a:off x="6146109" y="861823"/>
            <a:ext cx="5640025" cy="4949569"/>
          </a:xfrm>
          <a:prstGeom prst="rect">
            <a:avLst/>
          </a:prstGeom>
          <a:ln w="1270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9" name="文本框 18"/>
          <p:cNvSpPr txBox="1"/>
          <p:nvPr/>
        </p:nvSpPr>
        <p:spPr>
          <a:xfrm>
            <a:off x="6384847" y="5914390"/>
            <a:ext cx="5162550" cy="706755"/>
          </a:xfrm>
          <a:prstGeom prst="rect">
            <a:avLst/>
          </a:prstGeom>
        </p:spPr>
        <p:txBody>
          <a:bodyPr wrap="square">
            <a:spAutoFit/>
          </a:bodyPr>
          <a:lstStyle/>
          <a:p>
            <a:pPr marL="0" indent="0" algn="l"/>
            <a:r>
              <a:rPr lang="zh-CN" altLang="en-US" sz="2000" b="1" i="0" dirty="0">
                <a:solidFill>
                  <a:schemeClr val="accent1"/>
                </a:solidFill>
                <a:latin typeface="华文仿宋" panose="02010600040101010101" pitchFamily="2" charset="-122"/>
                <a:ea typeface="华文仿宋" panose="02010600040101010101" pitchFamily="2" charset="-122"/>
                <a:cs typeface="华文中宋" panose="02010600040101010101" charset="-122"/>
              </a:rPr>
              <a:t>可以看到模型具有 think 的能力，但是由于所选择的模型比较小，效果依然不是特别好。</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4" name="任意多边形 3"/>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41300" y="236855"/>
            <a:ext cx="7182485" cy="521970"/>
          </a:xfrm>
          <a:prstGeom prst="rect">
            <a:avLst/>
          </a:prstGeom>
          <a:noFill/>
        </p:spPr>
        <p:txBody>
          <a:bodyPr wrap="square" rtlCol="0">
            <a:spAutoFit/>
          </a:bodyPr>
          <a:lstStyle/>
          <a:p>
            <a:r>
              <a:rPr lang="en-US" altLang="zh-CN" sz="2800" b="1">
                <a:solidFill>
                  <a:schemeClr val="bg1"/>
                </a:solidFill>
                <a:latin typeface="宋体" panose="02010600030101010101" pitchFamily="2" charset="-122"/>
                <a:ea typeface="宋体" panose="02010600030101010101" pitchFamily="2" charset="-122"/>
              </a:rPr>
              <a:t>LM Studio</a:t>
            </a:r>
            <a:r>
              <a:rPr lang="zh-CN" altLang="en-US" sz="2800" b="1">
                <a:solidFill>
                  <a:schemeClr val="bg1"/>
                </a:solidFill>
                <a:latin typeface="宋体" panose="02010600030101010101" pitchFamily="2" charset="-122"/>
                <a:ea typeface="宋体" panose="02010600030101010101" pitchFamily="2" charset="-122"/>
              </a:rPr>
              <a:t>部署</a:t>
            </a:r>
            <a:r>
              <a:rPr lang="en-US" altLang="zh-CN" sz="2800" b="1">
                <a:solidFill>
                  <a:schemeClr val="bg1"/>
                </a:solidFill>
                <a:latin typeface="宋体" panose="02010600030101010101" pitchFamily="2" charset="-122"/>
                <a:ea typeface="宋体" panose="02010600030101010101" pitchFamily="2" charset="-122"/>
              </a:rPr>
              <a:t>Deepseek-r1:1.5B</a:t>
            </a:r>
            <a:r>
              <a:rPr lang="zh-CN" altLang="en-US" sz="2800" b="1">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295275" y="875665"/>
            <a:ext cx="5688330" cy="570801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2"/>
            </p:custDataLst>
          </p:nvPr>
        </p:nvSpPr>
        <p:spPr>
          <a:xfrm>
            <a:off x="455295" y="1077595"/>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Step1</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：下载</a:t>
            </a:r>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LM Studio</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软件</a:t>
            </a:r>
          </a:p>
        </p:txBody>
      </p:sp>
      <p:sp>
        <p:nvSpPr>
          <p:cNvPr id="7" name="文本框 6"/>
          <p:cNvSpPr txBox="1"/>
          <p:nvPr>
            <p:custDataLst>
              <p:tags r:id="rId3"/>
            </p:custDataLst>
          </p:nvPr>
        </p:nvSpPr>
        <p:spPr>
          <a:xfrm>
            <a:off x="455295" y="1370330"/>
            <a:ext cx="5440045" cy="645160"/>
          </a:xfrm>
          <a:prstGeom prst="rect">
            <a:avLst/>
          </a:prstGeom>
          <a:noFill/>
        </p:spPr>
        <p:txBody>
          <a:bodyPr wrap="square" rtlCol="0">
            <a:spAutoFit/>
          </a:bodyPr>
          <a:lstStyle/>
          <a:p>
            <a:r>
              <a:rPr lang="en-US" altLang="zh-CN" b="1" dirty="0" err="1">
                <a:latin typeface="宋体" panose="02010600030101010101" pitchFamily="2" charset="-122"/>
                <a:ea typeface="宋体" panose="02010600030101010101" pitchFamily="2" charset="-122"/>
                <a:cs typeface="华文中宋" panose="02010600040101010101" charset="-122"/>
              </a:rPr>
              <a:t>打开官网地址</a:t>
            </a:r>
            <a:r>
              <a:rPr lang="zh-CN" altLang="en-US" b="1" dirty="0">
                <a:latin typeface="宋体" panose="02010600030101010101" pitchFamily="2" charset="-122"/>
                <a:ea typeface="宋体" panose="02010600030101010101" pitchFamily="2" charset="-122"/>
                <a:cs typeface="华文中宋" panose="02010600040101010101" charset="-122"/>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https://lm-studio.cn/</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，根据电脑系统下载对应的安装包，然后安装即可。</a:t>
            </a:r>
          </a:p>
        </p:txBody>
      </p:sp>
      <p:sp>
        <p:nvSpPr>
          <p:cNvPr id="5" name="文本框 4"/>
          <p:cNvSpPr txBox="1"/>
          <p:nvPr>
            <p:custDataLst>
              <p:tags r:id="rId4"/>
            </p:custDataLst>
          </p:nvPr>
        </p:nvSpPr>
        <p:spPr>
          <a:xfrm>
            <a:off x="455295" y="2034540"/>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Step2</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：在魔搭社区中下载模型文件</a:t>
            </a:r>
          </a:p>
        </p:txBody>
      </p:sp>
      <p:sp>
        <p:nvSpPr>
          <p:cNvPr id="8" name="文本框 7"/>
          <p:cNvSpPr txBox="1"/>
          <p:nvPr>
            <p:custDataLst>
              <p:tags r:id="rId5"/>
            </p:custDataLst>
          </p:nvPr>
        </p:nvSpPr>
        <p:spPr>
          <a:xfrm>
            <a:off x="455295" y="2315845"/>
            <a:ext cx="5440045" cy="2031325"/>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打开</a:t>
            </a:r>
            <a:r>
              <a:rPr lang="en-US" altLang="zh-CN" b="1" dirty="0">
                <a:latin typeface="宋体" panose="02010600030101010101" pitchFamily="2" charset="-122"/>
                <a:ea typeface="宋体" panose="02010600030101010101" pitchFamily="2" charset="-122"/>
                <a:cs typeface="华文中宋" panose="02010600040101010101" charset="-122"/>
                <a:sym typeface="+mn-ea"/>
              </a:rPr>
              <a:t>https://www.modelscope.cn/my/overview</a:t>
            </a:r>
            <a:r>
              <a:rPr lang="zh-CN" altLang="en-US" b="1" dirty="0">
                <a:latin typeface="宋体" panose="02010600030101010101" pitchFamily="2" charset="-122"/>
                <a:ea typeface="宋体" panose="02010600030101010101" pitchFamily="2" charset="-122"/>
                <a:cs typeface="华文中宋" panose="02010600040101010101" charset="-122"/>
                <a:sym typeface="+mn-ea"/>
              </a:rPr>
              <a:t>，在搜索栏中搜索模型名称，以</a:t>
            </a:r>
            <a:r>
              <a:rPr lang="en-US" altLang="zh-CN" b="1" dirty="0">
                <a:latin typeface="宋体" panose="02010600030101010101" pitchFamily="2" charset="-122"/>
                <a:ea typeface="宋体" panose="02010600030101010101" pitchFamily="2" charset="-122"/>
                <a:cs typeface="华文中宋" panose="02010600040101010101" charset="-122"/>
                <a:sym typeface="+mn-ea"/>
              </a:rPr>
              <a:t>DeepSeek-R1-Distill-Qwen-1.5B-GGUF</a:t>
            </a:r>
            <a:r>
              <a:rPr lang="zh-CN" altLang="en-US" b="1" dirty="0">
                <a:latin typeface="宋体" panose="02010600030101010101" pitchFamily="2" charset="-122"/>
                <a:ea typeface="宋体" panose="02010600030101010101" pitchFamily="2" charset="-122"/>
                <a:cs typeface="华文中宋" panose="02010600040101010101" charset="-122"/>
                <a:sym typeface="+mn-ea"/>
              </a:rPr>
              <a:t>为例。利用命令行下载。</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pip install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modelscope</a:t>
            </a:r>
            <a:r>
              <a:rPr lang="zh-CN" altLang="en-US" b="1" dirty="0">
                <a:latin typeface="宋体" panose="02010600030101010101" pitchFamily="2" charset="-122"/>
                <a:ea typeface="宋体" panose="02010600030101010101" pitchFamily="2" charset="-122"/>
                <a:cs typeface="华文中宋" panose="02010600040101010101" charset="-122"/>
                <a:sym typeface="+mn-ea"/>
              </a:rPr>
              <a:t>安装</a:t>
            </a:r>
            <a:r>
              <a:rPr lang="en-US" altLang="zh-CN" b="1" dirty="0" err="1">
                <a:latin typeface="宋体" panose="02010600030101010101" pitchFamily="2" charset="-122"/>
                <a:ea typeface="宋体" panose="02010600030101010101" pitchFamily="2" charset="-122"/>
                <a:cs typeface="华文中宋" panose="02010600040101010101" charset="-122"/>
                <a:sym typeface="+mn-ea"/>
              </a:rPr>
              <a:t>ModelScope</a:t>
            </a:r>
            <a:r>
              <a:rPr lang="zh-CN" altLang="en-US" b="1" dirty="0">
                <a:latin typeface="宋体" panose="02010600030101010101" pitchFamily="2" charset="-122"/>
                <a:ea typeface="宋体" panose="02010600030101010101" pitchFamily="2" charset="-122"/>
                <a:cs typeface="华文中宋" panose="02010600040101010101" charset="-122"/>
                <a:sym typeface="+mn-ea"/>
              </a:rPr>
              <a:t>；</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2</a:t>
            </a:r>
            <a:r>
              <a:rPr lang="zh-CN" altLang="en-US" b="1" dirty="0">
                <a:latin typeface="宋体" panose="02010600030101010101" pitchFamily="2" charset="-122"/>
                <a:ea typeface="宋体" panose="02010600030101010101" pitchFamily="2" charset="-122"/>
                <a:cs typeface="华文中宋" panose="02010600040101010101" charset="-122"/>
                <a:sym typeface="+mn-ea"/>
              </a:rPr>
              <a:t>）输入</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modelscope</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 download --model </a:t>
            </a:r>
            <a:r>
              <a:rPr lang="en-US" altLang="zh-CN" b="1" dirty="0" err="1">
                <a:solidFill>
                  <a:srgbClr val="FF0000"/>
                </a:solidFill>
                <a:latin typeface="宋体" panose="02010600030101010101" pitchFamily="2" charset="-122"/>
                <a:ea typeface="宋体" panose="02010600030101010101" pitchFamily="2" charset="-122"/>
                <a:cs typeface="华文中宋" panose="02010600040101010101" charset="-122"/>
                <a:sym typeface="+mn-ea"/>
              </a:rPr>
              <a:t>unsloth</a:t>
            </a:r>
            <a:r>
              <a:rPr lang="en-US" altLang="zh-CN" b="1" dirty="0">
                <a:solidFill>
                  <a:srgbClr val="FF0000"/>
                </a:solidFill>
                <a:latin typeface="宋体" panose="02010600030101010101" pitchFamily="2" charset="-122"/>
                <a:ea typeface="宋体" panose="02010600030101010101" pitchFamily="2" charset="-122"/>
                <a:cs typeface="华文中宋" panose="02010600040101010101" charset="-122"/>
                <a:sym typeface="+mn-ea"/>
              </a:rPr>
              <a:t>/DeepSeek-R1-Distill-Qwen-1.5B-GGUF</a:t>
            </a:r>
            <a:r>
              <a:rPr lang="zh-CN" altLang="en-US" b="1" dirty="0">
                <a:latin typeface="宋体" panose="02010600030101010101" pitchFamily="2" charset="-122"/>
                <a:ea typeface="宋体" panose="02010600030101010101" pitchFamily="2" charset="-122"/>
                <a:cs typeface="华文中宋" panose="02010600040101010101" charset="-122"/>
                <a:sym typeface="+mn-ea"/>
              </a:rPr>
              <a:t>下载完整模型库。</a:t>
            </a:r>
          </a:p>
        </p:txBody>
      </p:sp>
      <p:sp>
        <p:nvSpPr>
          <p:cNvPr id="14" name="文本框 13"/>
          <p:cNvSpPr txBox="1"/>
          <p:nvPr>
            <p:custDataLst>
              <p:tags r:id="rId6"/>
            </p:custDataLst>
          </p:nvPr>
        </p:nvSpPr>
        <p:spPr>
          <a:xfrm>
            <a:off x="483870" y="4347170"/>
            <a:ext cx="5311140" cy="368300"/>
          </a:xfrm>
          <a:prstGeom prst="rect">
            <a:avLst/>
          </a:prstGeom>
          <a:noFill/>
        </p:spPr>
        <p:txBody>
          <a:bodyPr wrap="square" rtlCol="0">
            <a:spAutoFit/>
          </a:bodyPr>
          <a:lstStyle/>
          <a:p>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Step3</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：将模型文件放入</a:t>
            </a:r>
            <a:r>
              <a:rPr lang="en-US" altLang="zh-CN" b="1" dirty="0">
                <a:solidFill>
                  <a:srgbClr val="C00000"/>
                </a:solidFill>
                <a:latin typeface="宋体" panose="02010600030101010101" pitchFamily="2" charset="-122"/>
                <a:ea typeface="宋体" panose="02010600030101010101" pitchFamily="2" charset="-122"/>
                <a:cs typeface="Arial Rounded MT Bold" panose="020F0704030504030204" charset="0"/>
              </a:rPr>
              <a:t>LM Studio</a:t>
            </a:r>
            <a:r>
              <a:rPr lang="zh-CN" altLang="en-US" b="1" dirty="0">
                <a:solidFill>
                  <a:srgbClr val="C00000"/>
                </a:solidFill>
                <a:latin typeface="宋体" panose="02010600030101010101" pitchFamily="2" charset="-122"/>
                <a:ea typeface="宋体" panose="02010600030101010101" pitchFamily="2" charset="-122"/>
                <a:cs typeface="Arial Rounded MT Bold" panose="020F0704030504030204" charset="0"/>
              </a:rPr>
              <a:t>模型文件夹下</a:t>
            </a:r>
          </a:p>
        </p:txBody>
      </p:sp>
      <p:sp>
        <p:nvSpPr>
          <p:cNvPr id="16" name="文本框 15"/>
          <p:cNvSpPr txBox="1"/>
          <p:nvPr>
            <p:custDataLst>
              <p:tags r:id="rId7"/>
            </p:custDataLst>
          </p:nvPr>
        </p:nvSpPr>
        <p:spPr>
          <a:xfrm>
            <a:off x="455295" y="4715470"/>
            <a:ext cx="5440045" cy="1753235"/>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）根据命令行中显示路径找到下载好的模型文件，将下好的模型文件放入一个两层的目录内；</a:t>
            </a:r>
          </a:p>
          <a:p>
            <a:r>
              <a:rPr lang="zh-CN" altLang="en-US" b="1" dirty="0">
                <a:latin typeface="宋体" panose="02010600030101010101" pitchFamily="2" charset="-122"/>
                <a:ea typeface="宋体" panose="02010600030101010101" pitchFamily="2" charset="-122"/>
                <a:cs typeface="华文中宋" panose="02010600040101010101" charset="-122"/>
                <a:sym typeface="+mn-ea"/>
              </a:rPr>
              <a:t>（</a:t>
            </a:r>
            <a:r>
              <a:rPr lang="en-US" altLang="zh-CN" b="1" dirty="0">
                <a:latin typeface="宋体" panose="02010600030101010101" pitchFamily="2" charset="-122"/>
                <a:ea typeface="宋体" panose="02010600030101010101" pitchFamily="2" charset="-122"/>
                <a:cs typeface="华文中宋" panose="02010600040101010101" charset="-122"/>
                <a:sym typeface="+mn-ea"/>
              </a:rPr>
              <a:t>2</a:t>
            </a:r>
            <a:r>
              <a:rPr lang="zh-CN" altLang="en-US" b="1" dirty="0">
                <a:latin typeface="宋体" panose="02010600030101010101" pitchFamily="2" charset="-122"/>
                <a:ea typeface="宋体" panose="02010600030101010101" pitchFamily="2" charset="-122"/>
                <a:cs typeface="华文中宋" panose="02010600040101010101" charset="-122"/>
                <a:sym typeface="+mn-ea"/>
              </a:rPr>
              <a:t>）打开</a:t>
            </a:r>
            <a:r>
              <a:rPr lang="en-US" altLang="zh-CN" b="1" dirty="0">
                <a:latin typeface="宋体" panose="02010600030101010101" pitchFamily="2" charset="-122"/>
                <a:ea typeface="宋体" panose="02010600030101010101" pitchFamily="2" charset="-122"/>
                <a:cs typeface="华文中宋" panose="02010600040101010101" charset="-122"/>
                <a:sym typeface="+mn-ea"/>
              </a:rPr>
              <a:t>LM Studio</a:t>
            </a:r>
            <a:r>
              <a:rPr lang="zh-CN" altLang="en-US" b="1" dirty="0">
                <a:latin typeface="宋体" panose="02010600030101010101" pitchFamily="2" charset="-122"/>
                <a:ea typeface="宋体" panose="02010600030101010101" pitchFamily="2" charset="-122"/>
                <a:cs typeface="华文中宋" panose="02010600040101010101" charset="-122"/>
                <a:sym typeface="+mn-ea"/>
              </a:rPr>
              <a:t>，按步骤找到其模型文件夹的位置；再将（</a:t>
            </a:r>
            <a:r>
              <a:rPr lang="en-US" altLang="zh-CN" b="1" dirty="0">
                <a:latin typeface="宋体" panose="02010600030101010101" pitchFamily="2" charset="-122"/>
                <a:ea typeface="宋体" panose="02010600030101010101" pitchFamily="2" charset="-122"/>
                <a:cs typeface="华文中宋" panose="02010600040101010101" charset="-122"/>
                <a:sym typeface="+mn-ea"/>
              </a:rPr>
              <a:t>1</a:t>
            </a:r>
            <a:r>
              <a:rPr lang="zh-CN" altLang="en-US" b="1" dirty="0">
                <a:latin typeface="宋体" panose="02010600030101010101" pitchFamily="2" charset="-122"/>
                <a:ea typeface="宋体" panose="02010600030101010101" pitchFamily="2" charset="-122"/>
                <a:cs typeface="华文中宋" panose="02010600040101010101" charset="-122"/>
                <a:sym typeface="+mn-ea"/>
              </a:rPr>
              <a:t>）中的两层模型文件放入</a:t>
            </a:r>
            <a:r>
              <a:rPr lang="en-US" altLang="zh-CN" b="1" dirty="0">
                <a:latin typeface="宋体" panose="02010600030101010101" pitchFamily="2" charset="-122"/>
                <a:ea typeface="宋体" panose="02010600030101010101" pitchFamily="2" charset="-122"/>
                <a:cs typeface="华文中宋" panose="02010600040101010101" charset="-122"/>
                <a:sym typeface="+mn-ea"/>
              </a:rPr>
              <a:t>LM Studio</a:t>
            </a:r>
            <a:r>
              <a:rPr lang="zh-CN" altLang="en-US" b="1" dirty="0">
                <a:latin typeface="宋体" panose="02010600030101010101" pitchFamily="2" charset="-122"/>
                <a:ea typeface="宋体" panose="02010600030101010101" pitchFamily="2" charset="-122"/>
                <a:cs typeface="华文中宋" panose="02010600040101010101" charset="-122"/>
                <a:sym typeface="+mn-ea"/>
              </a:rPr>
              <a:t>的模型文件夹中。</a:t>
            </a:r>
          </a:p>
          <a:p>
            <a:endParaRPr lang="zh-CN" altLang="en-US" dirty="0">
              <a:latin typeface="华文中宋" panose="02010600040101010101" charset="-122"/>
              <a:ea typeface="华文中宋" panose="02010600040101010101" charset="-122"/>
              <a:cs typeface="华文中宋" panose="02010600040101010101" charset="-122"/>
              <a:sym typeface="+mn-ea"/>
            </a:endParaRPr>
          </a:p>
        </p:txBody>
      </p:sp>
      <p:sp>
        <p:nvSpPr>
          <p:cNvPr id="17" name="文本框 16"/>
          <p:cNvSpPr txBox="1"/>
          <p:nvPr/>
        </p:nvSpPr>
        <p:spPr>
          <a:xfrm>
            <a:off x="7956550" y="735965"/>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-Step3</a:t>
            </a:r>
            <a:r>
              <a:rPr lang="zh-CN" altLang="en-US" sz="2000" b="1">
                <a:latin typeface="华文中宋" panose="02010600040101010101" charset="-122"/>
                <a:ea typeface="华文中宋" panose="02010600040101010101" charset="-122"/>
                <a:cs typeface="华文中宋" panose="02010600040101010101" charset="-122"/>
              </a:rPr>
              <a:t>（</a:t>
            </a:r>
            <a:r>
              <a:rPr lang="en-US" altLang="zh-CN" sz="2000" b="1">
                <a:latin typeface="华文中宋" panose="02010600040101010101" charset="-122"/>
                <a:ea typeface="华文中宋" panose="02010600040101010101" charset="-122"/>
                <a:cs typeface="华文中宋" panose="02010600040101010101" charset="-122"/>
              </a:rPr>
              <a:t>1</a:t>
            </a:r>
            <a:r>
              <a:rPr lang="zh-CN" altLang="en-US" sz="2000" b="1">
                <a:latin typeface="华文中宋" panose="02010600040101010101" charset="-122"/>
                <a:ea typeface="华文中宋" panose="02010600040101010101" charset="-122"/>
                <a:cs typeface="华文中宋" panose="02010600040101010101" charset="-122"/>
              </a:rPr>
              <a:t>）</a:t>
            </a:r>
          </a:p>
        </p:txBody>
      </p:sp>
      <p:pic>
        <p:nvPicPr>
          <p:cNvPr id="19" name="图片 18"/>
          <p:cNvPicPr>
            <a:picLocks noChangeAspect="1"/>
          </p:cNvPicPr>
          <p:nvPr/>
        </p:nvPicPr>
        <p:blipFill>
          <a:blip r:embed="rId9"/>
          <a:stretch>
            <a:fillRect/>
          </a:stretch>
        </p:blipFill>
        <p:spPr>
          <a:xfrm>
            <a:off x="6277610" y="1131570"/>
            <a:ext cx="5342890" cy="2372995"/>
          </a:xfrm>
          <a:prstGeom prst="rect">
            <a:avLst/>
          </a:prstGeom>
          <a:ln w="28575" cmpd="sng">
            <a:solidFill>
              <a:schemeClr val="accent1">
                <a:shade val="50000"/>
                <a:alpha val="10000"/>
              </a:schemeClr>
            </a:solidFill>
            <a:prstDash val="solid"/>
          </a:ln>
        </p:spPr>
      </p:pic>
      <p:pic>
        <p:nvPicPr>
          <p:cNvPr id="22" name="图片 21"/>
          <p:cNvPicPr>
            <a:picLocks noChangeAspect="1"/>
          </p:cNvPicPr>
          <p:nvPr/>
        </p:nvPicPr>
        <p:blipFill>
          <a:blip r:embed="rId10"/>
          <a:stretch>
            <a:fillRect/>
          </a:stretch>
        </p:blipFill>
        <p:spPr>
          <a:xfrm>
            <a:off x="6277610" y="3558540"/>
            <a:ext cx="5314950" cy="2527300"/>
          </a:xfrm>
          <a:prstGeom prst="rect">
            <a:avLst/>
          </a:prstGeom>
          <a:ln w="28575" cmpd="sng">
            <a:solidFill>
              <a:schemeClr val="accent1">
                <a:shade val="50000"/>
                <a:alpha val="11000"/>
              </a:schemeClr>
            </a:solidFill>
            <a:prstDash val="soli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8" name="任意多边形 7"/>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1300" y="236855"/>
            <a:ext cx="7182485" cy="52197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12" name="圆角矩形 11"/>
          <p:cNvSpPr/>
          <p:nvPr>
            <p:custDataLst>
              <p:tags r:id="rId1"/>
            </p:custDataLst>
          </p:nvPr>
        </p:nvSpPr>
        <p:spPr>
          <a:xfrm>
            <a:off x="5042535" y="875665"/>
            <a:ext cx="6243955" cy="107378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p:cNvSpPr txBox="1"/>
          <p:nvPr/>
        </p:nvSpPr>
        <p:spPr>
          <a:xfrm>
            <a:off x="1526540" y="74041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-Step3</a:t>
            </a:r>
            <a:r>
              <a:rPr lang="zh-CN" altLang="en-US" sz="2000" b="1">
                <a:latin typeface="华文中宋" panose="02010600040101010101" charset="-122"/>
                <a:ea typeface="华文中宋" panose="02010600040101010101" charset="-122"/>
                <a:cs typeface="华文中宋" panose="02010600040101010101" charset="-122"/>
              </a:rPr>
              <a:t>（</a:t>
            </a:r>
            <a:r>
              <a:rPr lang="en-US" altLang="zh-CN" sz="2000" b="1">
                <a:latin typeface="华文中宋" panose="02010600040101010101" charset="-122"/>
                <a:ea typeface="华文中宋" panose="02010600040101010101" charset="-122"/>
                <a:cs typeface="华文中宋" panose="02010600040101010101" charset="-122"/>
              </a:rPr>
              <a:t>2</a:t>
            </a:r>
            <a:r>
              <a:rPr lang="zh-CN" altLang="en-US" sz="2000" b="1">
                <a:latin typeface="华文中宋" panose="02010600040101010101" charset="-122"/>
                <a:ea typeface="华文中宋" panose="02010600040101010101" charset="-122"/>
                <a:cs typeface="华文中宋" panose="02010600040101010101" charset="-122"/>
              </a:rPr>
              <a:t>）</a:t>
            </a:r>
          </a:p>
        </p:txBody>
      </p:sp>
      <p:pic>
        <p:nvPicPr>
          <p:cNvPr id="10" name="图片 9"/>
          <p:cNvPicPr>
            <a:picLocks noChangeAspect="1"/>
          </p:cNvPicPr>
          <p:nvPr/>
        </p:nvPicPr>
        <p:blipFill>
          <a:blip r:embed="rId4"/>
          <a:stretch>
            <a:fillRect/>
          </a:stretch>
        </p:blipFill>
        <p:spPr>
          <a:xfrm>
            <a:off x="607060" y="2774950"/>
            <a:ext cx="3809365" cy="1593850"/>
          </a:xfrm>
          <a:prstGeom prst="rect">
            <a:avLst/>
          </a:prstGeom>
          <a:ln w="28575" cmpd="sng">
            <a:solidFill>
              <a:schemeClr val="accent1">
                <a:shade val="50000"/>
                <a:alpha val="27000"/>
              </a:schemeClr>
            </a:solidFill>
            <a:prstDash val="solid"/>
          </a:ln>
        </p:spPr>
      </p:pic>
      <p:pic>
        <p:nvPicPr>
          <p:cNvPr id="15" name="图片 14"/>
          <p:cNvPicPr>
            <a:picLocks noChangeAspect="1"/>
          </p:cNvPicPr>
          <p:nvPr/>
        </p:nvPicPr>
        <p:blipFill>
          <a:blip r:embed="rId5"/>
          <a:stretch>
            <a:fillRect/>
          </a:stretch>
        </p:blipFill>
        <p:spPr>
          <a:xfrm>
            <a:off x="619760" y="1108710"/>
            <a:ext cx="3797300" cy="1666240"/>
          </a:xfrm>
          <a:prstGeom prst="rect">
            <a:avLst/>
          </a:prstGeom>
          <a:ln w="28575" cmpd="sng">
            <a:solidFill>
              <a:schemeClr val="accent1">
                <a:shade val="50000"/>
                <a:alpha val="29000"/>
              </a:schemeClr>
            </a:solidFill>
            <a:prstDash val="solid"/>
          </a:ln>
        </p:spPr>
      </p:pic>
      <p:pic>
        <p:nvPicPr>
          <p:cNvPr id="11" name="图片 10"/>
          <p:cNvPicPr>
            <a:picLocks noChangeAspect="1"/>
          </p:cNvPicPr>
          <p:nvPr/>
        </p:nvPicPr>
        <p:blipFill>
          <a:blip r:embed="rId6"/>
          <a:stretch>
            <a:fillRect/>
          </a:stretch>
        </p:blipFill>
        <p:spPr>
          <a:xfrm>
            <a:off x="607060" y="4368800"/>
            <a:ext cx="3809365" cy="2205990"/>
          </a:xfrm>
          <a:prstGeom prst="rect">
            <a:avLst/>
          </a:prstGeom>
          <a:ln w="28575" cmpd="sng">
            <a:solidFill>
              <a:schemeClr val="accent1">
                <a:shade val="50000"/>
                <a:alpha val="29000"/>
              </a:schemeClr>
            </a:solidFill>
            <a:prstDash val="solid"/>
          </a:ln>
        </p:spPr>
      </p:pic>
      <p:sp>
        <p:nvSpPr>
          <p:cNvPr id="14" name="文本框 13"/>
          <p:cNvSpPr txBox="1"/>
          <p:nvPr>
            <p:custDataLst>
              <p:tags r:id="rId2"/>
            </p:custDataLst>
          </p:nvPr>
        </p:nvSpPr>
        <p:spPr>
          <a:xfrm>
            <a:off x="5216525" y="895350"/>
            <a:ext cx="5311140" cy="368300"/>
          </a:xfrm>
          <a:prstGeom prst="rect">
            <a:avLst/>
          </a:prstGeom>
          <a:noFill/>
        </p:spPr>
        <p:txBody>
          <a:bodyPr wrap="square" rtlCol="0">
            <a:spAutoFit/>
          </a:bodyPr>
          <a:lstStyle/>
          <a:p>
            <a:r>
              <a:rPr lang="en-US" altLang="zh-CN" b="1">
                <a:solidFill>
                  <a:srgbClr val="C00000"/>
                </a:solidFill>
                <a:latin typeface="Arial Rounded MT Bold" panose="020F0704030504030204" charset="0"/>
                <a:ea typeface="华文宋体" panose="02010600040101010101" pitchFamily="2" charset="-122"/>
                <a:cs typeface="Arial Rounded MT Bold" panose="020F0704030504030204" charset="0"/>
              </a:rPr>
              <a:t>Step4</a:t>
            </a:r>
            <a:r>
              <a:rPr lang="zh-CN" altLang="en-US" b="1">
                <a:solidFill>
                  <a:srgbClr val="C00000"/>
                </a:solidFill>
                <a:latin typeface="Arial Rounded MT Bold" panose="020F0704030504030204" charset="0"/>
                <a:ea typeface="华文宋体" panose="02010600040101010101" pitchFamily="2" charset="-122"/>
                <a:cs typeface="Arial Rounded MT Bold" panose="020F0704030504030204" charset="0"/>
              </a:rPr>
              <a:t>：部署模型</a:t>
            </a:r>
          </a:p>
        </p:txBody>
      </p:sp>
      <p:sp>
        <p:nvSpPr>
          <p:cNvPr id="16" name="文本框 15"/>
          <p:cNvSpPr txBox="1"/>
          <p:nvPr/>
        </p:nvSpPr>
        <p:spPr>
          <a:xfrm>
            <a:off x="5216525" y="1206500"/>
            <a:ext cx="6069965" cy="922020"/>
          </a:xfrm>
          <a:prstGeom prst="rect">
            <a:avLst/>
          </a:prstGeom>
          <a:noFill/>
        </p:spPr>
        <p:txBody>
          <a:bodyPr wrap="square" rtlCol="0">
            <a:spAutoFit/>
          </a:bodyPr>
          <a:lstStyle/>
          <a:p>
            <a:r>
              <a:rPr lang="en-US" altLang="zh-CN">
                <a:latin typeface="华文中宋" panose="02010600040101010101" charset="-122"/>
                <a:ea typeface="华文中宋" panose="02010600040101010101" charset="-122"/>
                <a:cs typeface="华文中宋" panose="02010600040101010101" charset="-122"/>
                <a:sym typeface="+mn-ea"/>
              </a:rPr>
              <a:t>在聊天界面选择模型、点击Load Model即部署完成</a:t>
            </a:r>
            <a:r>
              <a:rPr lang="zh-CN" altLang="en-US">
                <a:latin typeface="华文中宋" panose="02010600040101010101" charset="-122"/>
                <a:ea typeface="华文中宋" panose="02010600040101010101" charset="-122"/>
                <a:cs typeface="华文中宋" panose="02010600040101010101" charset="-122"/>
                <a:sym typeface="+mn-ea"/>
              </a:rPr>
              <a:t>，即可开始对话。</a:t>
            </a:r>
            <a:endParaRPr lang="zh-CN" altLang="en-US" b="1">
              <a:solidFill>
                <a:srgbClr val="C00000"/>
              </a:solidFill>
              <a:latin typeface="Arial Rounded MT Bold" panose="020F0704030504030204" charset="0"/>
              <a:ea typeface="华文宋体" panose="02010600040101010101" pitchFamily="2" charset="-122"/>
              <a:cs typeface="Arial Rounded MT Bold" panose="020F0704030504030204" charset="0"/>
            </a:endParaRPr>
          </a:p>
          <a:p>
            <a:endParaRPr lang="zh-CN" altLang="en-US"/>
          </a:p>
        </p:txBody>
      </p:sp>
      <p:pic>
        <p:nvPicPr>
          <p:cNvPr id="20" name="图片 19"/>
          <p:cNvPicPr>
            <a:picLocks noChangeAspect="1"/>
          </p:cNvPicPr>
          <p:nvPr/>
        </p:nvPicPr>
        <p:blipFill>
          <a:blip r:embed="rId7"/>
          <a:srcRect b="53472"/>
          <a:stretch>
            <a:fillRect/>
          </a:stretch>
        </p:blipFill>
        <p:spPr>
          <a:xfrm>
            <a:off x="5317490" y="2325370"/>
            <a:ext cx="5692775" cy="1843405"/>
          </a:xfrm>
          <a:prstGeom prst="rect">
            <a:avLst/>
          </a:prstGeom>
          <a:ln w="28575" cmpd="sng">
            <a:solidFill>
              <a:schemeClr val="accent1">
                <a:shade val="50000"/>
                <a:alpha val="27000"/>
              </a:schemeClr>
            </a:solidFill>
            <a:prstDash val="solid"/>
          </a:ln>
        </p:spPr>
      </p:pic>
      <p:sp>
        <p:nvSpPr>
          <p:cNvPr id="22" name="文本框 21"/>
          <p:cNvSpPr txBox="1"/>
          <p:nvPr/>
        </p:nvSpPr>
        <p:spPr>
          <a:xfrm>
            <a:off x="7171690" y="194564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图示</a:t>
            </a:r>
            <a:r>
              <a:rPr lang="en-US" altLang="zh-CN" sz="2000" b="1">
                <a:latin typeface="华文中宋" panose="02010600040101010101" charset="-122"/>
                <a:ea typeface="华文中宋" panose="02010600040101010101" charset="-122"/>
                <a:cs typeface="华文中宋" panose="02010600040101010101" charset="-122"/>
              </a:rPr>
              <a:t>-Step4</a:t>
            </a:r>
            <a:endParaRPr lang="zh-CN" altLang="en-US" sz="2000" b="1">
              <a:latin typeface="华文中宋" panose="02010600040101010101" charset="-122"/>
              <a:ea typeface="华文中宋" panose="02010600040101010101" charset="-122"/>
              <a:cs typeface="华文中宋" panose="02010600040101010101" charset="-122"/>
            </a:endParaRPr>
          </a:p>
        </p:txBody>
      </p:sp>
      <p:pic>
        <p:nvPicPr>
          <p:cNvPr id="23" name="图片 22"/>
          <p:cNvPicPr>
            <a:picLocks noChangeAspect="1"/>
          </p:cNvPicPr>
          <p:nvPr/>
        </p:nvPicPr>
        <p:blipFill>
          <a:blip r:embed="rId8"/>
          <a:srcRect b="31194"/>
          <a:stretch>
            <a:fillRect/>
          </a:stretch>
        </p:blipFill>
        <p:spPr>
          <a:xfrm>
            <a:off x="5317490" y="4168775"/>
            <a:ext cx="5692775" cy="2335530"/>
          </a:xfrm>
          <a:prstGeom prst="rect">
            <a:avLst/>
          </a:prstGeom>
          <a:ln w="28575" cmpd="sng">
            <a:solidFill>
              <a:schemeClr val="accent1">
                <a:shade val="50000"/>
                <a:alpha val="27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55260" y="1107440"/>
            <a:ext cx="1985010" cy="398780"/>
          </a:xfrm>
          <a:prstGeom prst="rect">
            <a:avLst/>
          </a:prstGeom>
          <a:noFill/>
        </p:spPr>
        <p:txBody>
          <a:bodyPr wrap="square" rtlCol="0">
            <a:spAutoFit/>
          </a:bodyPr>
          <a:lstStyle/>
          <a:p>
            <a:pPr algn="ctr"/>
            <a:r>
              <a:rPr lang="zh-CN" altLang="en-US" sz="2000" b="1">
                <a:latin typeface="华文中宋" panose="02010600040101010101" charset="-122"/>
                <a:ea typeface="华文中宋" panose="02010600040101010101" charset="-122"/>
                <a:cs typeface="华文中宋" panose="02010600040101010101" charset="-122"/>
              </a:rPr>
              <a:t>模型运行效果</a:t>
            </a:r>
          </a:p>
        </p:txBody>
      </p:sp>
      <p:sp>
        <p:nvSpPr>
          <p:cNvPr id="5" name="文本框 4"/>
          <p:cNvSpPr txBox="1"/>
          <p:nvPr/>
        </p:nvSpPr>
        <p:spPr>
          <a:xfrm>
            <a:off x="210820" y="236855"/>
            <a:ext cx="1886585" cy="417195"/>
          </a:xfrm>
          <a:prstGeom prst="rect">
            <a:avLst/>
          </a:prstGeom>
          <a:noFill/>
        </p:spPr>
        <p:txBody>
          <a:bodyPr wrap="square" rtlCol="0">
            <a:noAutofit/>
          </a:bodyPr>
          <a:lstStyle/>
          <a:p>
            <a:r>
              <a:rPr lang="zh-CN" altLang="en-US" sz="2800">
                <a:solidFill>
                  <a:schemeClr val="bg1"/>
                </a:solidFill>
                <a:latin typeface="宋体" panose="02010600030101010101" pitchFamily="2" charset="-122"/>
                <a:ea typeface="宋体" panose="02010600030101010101" pitchFamily="2" charset="-122"/>
              </a:rPr>
              <a:t>群众背景</a:t>
            </a:r>
          </a:p>
        </p:txBody>
      </p:sp>
      <p:sp>
        <p:nvSpPr>
          <p:cNvPr id="6" name="任意多边形 5"/>
          <p:cNvSpPr/>
          <p:nvPr/>
        </p:nvSpPr>
        <p:spPr>
          <a:xfrm rot="10800000" flipH="1">
            <a:off x="0" y="236855"/>
            <a:ext cx="6514465"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1300" y="236855"/>
            <a:ext cx="7182485" cy="521970"/>
          </a:xfrm>
          <a:prstGeom prst="rect">
            <a:avLst/>
          </a:prstGeom>
          <a:noFill/>
        </p:spPr>
        <p:txBody>
          <a:bodyPr wrap="square" rtlCol="0">
            <a:spAutoFit/>
          </a:bodyPr>
          <a:lstStyle/>
          <a:p>
            <a:r>
              <a:rPr lang="en-US" altLang="zh-CN" sz="2800" b="1" dirty="0">
                <a:solidFill>
                  <a:schemeClr val="bg1"/>
                </a:solidFill>
                <a:latin typeface="宋体" panose="02010600030101010101" pitchFamily="2" charset="-122"/>
                <a:ea typeface="宋体" panose="02010600030101010101" pitchFamily="2" charset="-122"/>
              </a:rPr>
              <a:t>LM Studio</a:t>
            </a:r>
            <a:r>
              <a:rPr lang="zh-CN" altLang="en-US" sz="2800" b="1" dirty="0">
                <a:solidFill>
                  <a:schemeClr val="bg1"/>
                </a:solidFill>
                <a:latin typeface="宋体" panose="02010600030101010101" pitchFamily="2" charset="-122"/>
                <a:ea typeface="宋体" panose="02010600030101010101" pitchFamily="2" charset="-122"/>
              </a:rPr>
              <a:t>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pic>
        <p:nvPicPr>
          <p:cNvPr id="19" name="图片 18"/>
          <p:cNvPicPr>
            <a:picLocks noChangeAspect="1"/>
          </p:cNvPicPr>
          <p:nvPr/>
        </p:nvPicPr>
        <p:blipFill>
          <a:blip r:embed="rId2"/>
          <a:srcRect l="33501" r="14132"/>
          <a:stretch>
            <a:fillRect/>
          </a:stretch>
        </p:blipFill>
        <p:spPr>
          <a:xfrm>
            <a:off x="727075" y="1655445"/>
            <a:ext cx="3600450" cy="4103370"/>
          </a:xfrm>
          <a:prstGeom prst="rect">
            <a:avLst/>
          </a:prstGeom>
          <a:ln w="28575" cmpd="sng">
            <a:solidFill>
              <a:schemeClr val="accent1">
                <a:shade val="50000"/>
                <a:alpha val="15000"/>
              </a:schemeClr>
            </a:solidFill>
            <a:prstDash val="solid"/>
          </a:ln>
        </p:spPr>
      </p:pic>
      <p:pic>
        <p:nvPicPr>
          <p:cNvPr id="7" name="图片 6"/>
          <p:cNvPicPr>
            <a:picLocks noChangeAspect="1"/>
          </p:cNvPicPr>
          <p:nvPr/>
        </p:nvPicPr>
        <p:blipFill>
          <a:blip r:embed="rId3"/>
          <a:srcRect l="34407" r="14955"/>
          <a:stretch>
            <a:fillRect/>
          </a:stretch>
        </p:blipFill>
        <p:spPr>
          <a:xfrm>
            <a:off x="4498975" y="1655445"/>
            <a:ext cx="3496945" cy="4102735"/>
          </a:xfrm>
          <a:prstGeom prst="rect">
            <a:avLst/>
          </a:prstGeom>
          <a:ln w="28575" cmpd="sng">
            <a:solidFill>
              <a:schemeClr val="accent1">
                <a:shade val="50000"/>
                <a:alpha val="15000"/>
              </a:schemeClr>
            </a:solidFill>
            <a:prstDash val="solid"/>
          </a:ln>
        </p:spPr>
      </p:pic>
      <p:pic>
        <p:nvPicPr>
          <p:cNvPr id="8" name="图片 7"/>
          <p:cNvPicPr>
            <a:picLocks noChangeAspect="1"/>
          </p:cNvPicPr>
          <p:nvPr/>
        </p:nvPicPr>
        <p:blipFill>
          <a:blip r:embed="rId4"/>
          <a:srcRect l="34835" r="14045"/>
          <a:stretch>
            <a:fillRect/>
          </a:stretch>
        </p:blipFill>
        <p:spPr>
          <a:xfrm>
            <a:off x="8167370" y="1655445"/>
            <a:ext cx="3523615" cy="4103370"/>
          </a:xfrm>
          <a:prstGeom prst="rect">
            <a:avLst/>
          </a:prstGeom>
          <a:ln w="28575" cmpd="sng">
            <a:solidFill>
              <a:schemeClr val="accent1">
                <a:shade val="50000"/>
                <a:alpha val="15000"/>
              </a:schemeClr>
            </a:solidFill>
            <a:prstDash val="soli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p:cNvSpPr/>
          <p:nvPr/>
        </p:nvSpPr>
        <p:spPr>
          <a:xfrm rot="10800000" flipH="1">
            <a:off x="0" y="236847"/>
            <a:ext cx="6968692"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0" y="226104"/>
            <a:ext cx="7122695"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5" name="圆角矩形 11"/>
          <p:cNvSpPr/>
          <p:nvPr>
            <p:custDataLst>
              <p:tags r:id="rId1"/>
            </p:custDataLst>
          </p:nvPr>
        </p:nvSpPr>
        <p:spPr>
          <a:xfrm>
            <a:off x="86810" y="809335"/>
            <a:ext cx="5688330" cy="5708015"/>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8" name="文本框 7"/>
          <p:cNvSpPr txBox="1"/>
          <p:nvPr/>
        </p:nvSpPr>
        <p:spPr>
          <a:xfrm>
            <a:off x="271993" y="1010245"/>
            <a:ext cx="5369193" cy="5663089"/>
          </a:xfrm>
          <a:prstGeom prst="rect">
            <a:avLst/>
          </a:prstGeom>
          <a:noFill/>
        </p:spPr>
        <p:txBody>
          <a:bodyPr wrap="square" rtlCol="0">
            <a:spAutoFit/>
          </a:bodyPr>
          <a:lstStyle/>
          <a:p>
            <a:r>
              <a:rPr lang="en-US" altLang="zh-CN" sz="2000" b="1" dirty="0">
                <a:solidFill>
                  <a:srgbClr val="C00000"/>
                </a:solidFill>
                <a:latin typeface="宋体" panose="02010600030101010101" pitchFamily="2" charset="-122"/>
                <a:ea typeface="宋体" panose="02010600030101010101" pitchFamily="2" charset="-122"/>
              </a:rPr>
              <a:t>Step 1</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准备阶段）配置</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Visual Studio Code</a:t>
            </a:r>
          </a:p>
          <a:p>
            <a:r>
              <a:rPr lang="zh-CN" altLang="en-US" b="1" dirty="0">
                <a:latin typeface="宋体" panose="02010600030101010101" pitchFamily="2" charset="-122"/>
                <a:ea typeface="宋体" panose="02010600030101010101" pitchFamily="2" charset="-122"/>
                <a:sym typeface="Wingdings" panose="05000000000000000000" pitchFamily="2" charset="2"/>
              </a:rPr>
              <a:t>参照下方</a:t>
            </a:r>
            <a:r>
              <a:rPr lang="en-US" altLang="zh-CN" dirty="0"/>
              <a:t>CSDN</a:t>
            </a:r>
            <a:r>
              <a:rPr lang="zh-CN" altLang="en-US" dirty="0"/>
              <a:t>博客下载并配置</a:t>
            </a:r>
            <a:r>
              <a:rPr lang="en-US" altLang="zh-CN" b="1" dirty="0">
                <a:latin typeface="宋体" panose="02010600030101010101" pitchFamily="2" charset="-122"/>
                <a:ea typeface="宋体" panose="02010600030101010101" pitchFamily="2" charset="-122"/>
                <a:sym typeface="Wingdings" panose="05000000000000000000" pitchFamily="2" charset="2"/>
              </a:rPr>
              <a:t>Visual Studio Code</a:t>
            </a:r>
            <a:r>
              <a:rPr lang="zh-CN" altLang="en-US" b="1" dirty="0">
                <a:latin typeface="宋体" panose="02010600030101010101" pitchFamily="2" charset="-122"/>
                <a:ea typeface="宋体" panose="02010600030101010101" pitchFamily="2" charset="-122"/>
                <a:sym typeface="Wingdings" panose="05000000000000000000" pitchFamily="2" charset="2"/>
              </a:rPr>
              <a:t>，并下载</a:t>
            </a:r>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插件，以便后期运行</a:t>
            </a:r>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代码。</a:t>
            </a:r>
            <a:endParaRPr lang="en-US" altLang="zh-CN" b="1" dirty="0">
              <a:latin typeface="宋体" panose="02010600030101010101" pitchFamily="2" charset="-122"/>
              <a:ea typeface="宋体" panose="02010600030101010101" pitchFamily="2" charset="-122"/>
            </a:endParaRPr>
          </a:p>
          <a:p>
            <a:r>
              <a:rPr lang="en-US" altLang="zh-CN" sz="2000" b="1" dirty="0">
                <a:solidFill>
                  <a:srgbClr val="C00000"/>
                </a:solidFill>
                <a:latin typeface="宋体" panose="02010600030101010101" pitchFamily="2" charset="-122"/>
                <a:ea typeface="宋体" panose="02010600030101010101" pitchFamily="2" charset="-122"/>
              </a:rPr>
              <a:t>Step 2</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下载所需模型</a:t>
            </a:r>
            <a:endPar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endParaRPr>
          </a:p>
          <a:p>
            <a:r>
              <a:rPr lang="zh-CN" altLang="en-US" b="1" dirty="0">
                <a:latin typeface="宋体" panose="02010600030101010101" pitchFamily="2" charset="-122"/>
                <a:ea typeface="宋体" panose="02010600030101010101" pitchFamily="2" charset="-122"/>
              </a:rPr>
              <a:t>从</a:t>
            </a:r>
            <a:r>
              <a:rPr lang="en-US" altLang="zh-CN" b="1" dirty="0">
                <a:latin typeface="宋体" panose="02010600030101010101" pitchFamily="2" charset="-122"/>
                <a:ea typeface="宋体" panose="02010600030101010101" pitchFamily="2" charset="-122"/>
              </a:rPr>
              <a:t>https://hf-mirror.com</a:t>
            </a:r>
            <a:r>
              <a:rPr lang="zh-CN" altLang="en-US" b="1" dirty="0">
                <a:latin typeface="宋体" panose="02010600030101010101" pitchFamily="2" charset="-122"/>
                <a:ea typeface="宋体" panose="02010600030101010101" pitchFamily="2" charset="-122"/>
              </a:rPr>
              <a:t>官方网站的搜索栏中搜索所需模型，点击中间</a:t>
            </a:r>
            <a:r>
              <a:rPr lang="en-US" altLang="zh-CN" b="1" dirty="0">
                <a:latin typeface="宋体" panose="02010600030101010101" pitchFamily="2" charset="-122"/>
                <a:ea typeface="宋体" panose="02010600030101010101" pitchFamily="2" charset="-122"/>
              </a:rPr>
              <a:t>Files</a:t>
            </a:r>
            <a:r>
              <a:rPr lang="zh-CN" altLang="en-US" b="1" dirty="0">
                <a:latin typeface="宋体" panose="02010600030101010101" pitchFamily="2" charset="-122"/>
                <a:ea typeface="宋体" panose="02010600030101010101" pitchFamily="2" charset="-122"/>
              </a:rPr>
              <a:t>部分，将模型所需文件下载到个人电脑。</a:t>
            </a:r>
            <a:endParaRPr lang="en-US" altLang="zh-CN" b="1" dirty="0">
              <a:latin typeface="宋体" panose="02010600030101010101" pitchFamily="2" charset="-122"/>
              <a:ea typeface="宋体" panose="02010600030101010101" pitchFamily="2" charset="-122"/>
            </a:endParaRPr>
          </a:p>
          <a:p>
            <a:r>
              <a:rPr lang="en-US" altLang="zh-CN" sz="2000" b="1" dirty="0">
                <a:solidFill>
                  <a:srgbClr val="C00000"/>
                </a:solidFill>
                <a:latin typeface="宋体" panose="02010600030101010101" pitchFamily="2" charset="-122"/>
                <a:ea typeface="宋体" panose="02010600030101010101" pitchFamily="2" charset="-122"/>
              </a:rPr>
              <a:t>Step 3</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安装</a:t>
            </a:r>
            <a:r>
              <a:rPr lang="en-US" altLang="zh-CN" sz="2000" b="1" dirty="0" err="1">
                <a:solidFill>
                  <a:srgbClr val="C00000"/>
                </a:solidFill>
                <a:latin typeface="宋体" panose="02010600030101010101" pitchFamily="2" charset="-122"/>
                <a:ea typeface="宋体" panose="02010600030101010101" pitchFamily="2" charset="-122"/>
                <a:sym typeface="Wingdings" panose="05000000000000000000" pitchFamily="2" charset="2"/>
              </a:rPr>
              <a:t>pytorch</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基础环境及加载模型所需</a:t>
            </a:r>
            <a:r>
              <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python</a:t>
            </a:r>
            <a:r>
              <a:rPr lang="zh-CN" altLang="en-US" sz="2000" b="1" dirty="0">
                <a:solidFill>
                  <a:srgbClr val="C00000"/>
                </a:solidFill>
                <a:latin typeface="宋体" panose="02010600030101010101" pitchFamily="2" charset="-122"/>
                <a:ea typeface="宋体" panose="02010600030101010101" pitchFamily="2" charset="-122"/>
                <a:sym typeface="Wingdings" panose="05000000000000000000" pitchFamily="2" charset="2"/>
              </a:rPr>
              <a:t>库</a:t>
            </a:r>
            <a:endParaRPr lang="en-US" altLang="zh-CN" sz="2000" b="1" dirty="0">
              <a:solidFill>
                <a:srgbClr val="C00000"/>
              </a:solidFill>
              <a:latin typeface="宋体" panose="02010600030101010101" pitchFamily="2" charset="-122"/>
              <a:ea typeface="宋体" panose="02010600030101010101" pitchFamily="2" charset="-122"/>
              <a:sym typeface="Wingdings" panose="05000000000000000000" pitchFamily="2" charset="2"/>
            </a:endParaRPr>
          </a:p>
          <a:p>
            <a:r>
              <a:rPr lang="zh-CN" altLang="en-US" b="1" dirty="0">
                <a:latin typeface="宋体" panose="02010600030101010101" pitchFamily="2" charset="-122"/>
                <a:ea typeface="宋体" panose="02010600030101010101" pitchFamily="2" charset="-122"/>
                <a:sym typeface="Wingdings" panose="05000000000000000000" pitchFamily="2" charset="2"/>
              </a:rPr>
              <a:t>通过</a:t>
            </a:r>
            <a:r>
              <a:rPr lang="en-US" altLang="zh-CN" b="1" dirty="0">
                <a:latin typeface="宋体" panose="02010600030101010101" pitchFamily="2" charset="-122"/>
                <a:ea typeface="宋体" panose="02010600030101010101" pitchFamily="2" charset="-122"/>
                <a:sym typeface="Wingdings" panose="05000000000000000000" pitchFamily="2" charset="2"/>
              </a:rPr>
              <a:t>WIN+R</a:t>
            </a:r>
            <a:r>
              <a:rPr lang="zh-CN" altLang="en-US" b="1" dirty="0">
                <a:latin typeface="宋体" panose="02010600030101010101" pitchFamily="2" charset="-122"/>
                <a:ea typeface="宋体" panose="02010600030101010101" pitchFamily="2" charset="-122"/>
                <a:sym typeface="Wingdings" panose="05000000000000000000" pitchFamily="2" charset="2"/>
              </a:rPr>
              <a:t>键打开命令行工具（管理员身份），用命令行下载</a:t>
            </a:r>
            <a:r>
              <a:rPr lang="en-US" altLang="zh-CN" b="1" dirty="0" err="1">
                <a:latin typeface="宋体" panose="02010600030101010101" pitchFamily="2" charset="-122"/>
                <a:ea typeface="宋体" panose="02010600030101010101" pitchFamily="2" charset="-122"/>
                <a:sym typeface="Wingdings" panose="05000000000000000000" pitchFamily="2" charset="2"/>
              </a:rPr>
              <a:t>pytorch</a:t>
            </a:r>
            <a:r>
              <a:rPr lang="zh-CN" altLang="en-US" b="1" dirty="0">
                <a:latin typeface="宋体" panose="02010600030101010101" pitchFamily="2" charset="-122"/>
                <a:ea typeface="宋体" panose="02010600030101010101" pitchFamily="2" charset="-122"/>
                <a:sym typeface="Wingdings" panose="05000000000000000000" pitchFamily="2" charset="2"/>
              </a:rPr>
              <a:t>环境和加载模型过程中需要用到的</a:t>
            </a:r>
            <a:r>
              <a:rPr lang="en-US" altLang="zh-CN" b="1" i="0" dirty="0">
                <a:solidFill>
                  <a:srgbClr val="000000"/>
                </a:solidFill>
                <a:effectLst/>
                <a:latin typeface="宋体" panose="02010600030101010101" pitchFamily="2" charset="-122"/>
                <a:ea typeface="宋体" panose="02010600030101010101" pitchFamily="2" charset="-122"/>
              </a:rPr>
              <a:t>transformers</a:t>
            </a:r>
            <a:r>
              <a:rPr lang="zh-CN" altLang="en-US" b="1" dirty="0">
                <a:solidFill>
                  <a:srgbClr val="000000"/>
                </a:solidFill>
                <a:latin typeface="宋体" panose="02010600030101010101" pitchFamily="2" charset="-122"/>
                <a:ea typeface="宋体" panose="02010600030101010101" pitchFamily="2" charset="-122"/>
              </a:rPr>
              <a:t>、</a:t>
            </a:r>
            <a:r>
              <a:rPr lang="en-US" altLang="zh-CN" b="1" dirty="0">
                <a:solidFill>
                  <a:srgbClr val="000000"/>
                </a:solidFill>
                <a:latin typeface="宋体" panose="02010600030101010101" pitchFamily="2" charset="-122"/>
                <a:ea typeface="宋体" panose="02010600030101010101" pitchFamily="2" charset="-122"/>
              </a:rPr>
              <a:t>accelerate</a:t>
            </a:r>
            <a:r>
              <a:rPr lang="zh-CN" altLang="en-US" b="1" dirty="0">
                <a:solidFill>
                  <a:srgbClr val="000000"/>
                </a:solidFill>
                <a:latin typeface="宋体" panose="02010600030101010101" pitchFamily="2" charset="-122"/>
                <a:ea typeface="宋体" panose="02010600030101010101" pitchFamily="2" charset="-122"/>
              </a:rPr>
              <a:t>、</a:t>
            </a:r>
            <a:r>
              <a:rPr lang="en-US" altLang="zh-CN" b="1" i="0" dirty="0">
                <a:solidFill>
                  <a:srgbClr val="000000"/>
                </a:solidFill>
                <a:effectLst/>
                <a:latin typeface="宋体" panose="02010600030101010101" pitchFamily="2" charset="-122"/>
                <a:ea typeface="宋体" panose="02010600030101010101" pitchFamily="2" charset="-122"/>
              </a:rPr>
              <a:t>torch</a:t>
            </a:r>
            <a:r>
              <a:rPr lang="zh-CN" altLang="en-US" b="1" i="0" dirty="0">
                <a:solidFill>
                  <a:srgbClr val="000000"/>
                </a:solidFill>
                <a:effectLst/>
                <a:latin typeface="宋体" panose="02010600030101010101" pitchFamily="2" charset="-122"/>
                <a:ea typeface="宋体" panose="02010600030101010101" pitchFamily="2" charset="-122"/>
              </a:rPr>
              <a:t>、</a:t>
            </a:r>
            <a:r>
              <a:rPr lang="en-US" altLang="zh-CN" b="1" i="0" dirty="0" err="1">
                <a:solidFill>
                  <a:srgbClr val="000000"/>
                </a:solidFill>
                <a:effectLst/>
                <a:latin typeface="宋体" panose="02010600030101010101" pitchFamily="2" charset="-122"/>
                <a:ea typeface="宋体" panose="02010600030101010101" pitchFamily="2" charset="-122"/>
              </a:rPr>
              <a:t>fastapi</a:t>
            </a:r>
            <a:r>
              <a:rPr lang="zh-CN" altLang="en-US" b="1" dirty="0">
                <a:solidFill>
                  <a:srgbClr val="000000"/>
                </a:solidFill>
                <a:latin typeface="宋体" panose="02010600030101010101" pitchFamily="2" charset="-122"/>
                <a:ea typeface="宋体" panose="02010600030101010101" pitchFamily="2" charset="-122"/>
              </a:rPr>
              <a:t>、</a:t>
            </a:r>
            <a:r>
              <a:rPr lang="en-US" altLang="zh-CN" b="1" i="0" dirty="0" err="1">
                <a:solidFill>
                  <a:srgbClr val="000000"/>
                </a:solidFill>
                <a:effectLst/>
                <a:latin typeface="宋体" panose="02010600030101010101" pitchFamily="2" charset="-122"/>
                <a:ea typeface="宋体" panose="02010600030101010101" pitchFamily="2" charset="-122"/>
              </a:rPr>
              <a:t>uvicorn</a:t>
            </a:r>
            <a:r>
              <a:rPr lang="zh-CN" altLang="en-US" b="1" dirty="0">
                <a:solidFill>
                  <a:srgbClr val="000000"/>
                </a:solidFill>
                <a:latin typeface="宋体" panose="02010600030101010101" pitchFamily="2" charset="-122"/>
                <a:ea typeface="宋体" panose="02010600030101010101" pitchFamily="2" charset="-122"/>
              </a:rPr>
              <a:t> </a:t>
            </a:r>
            <a:r>
              <a:rPr lang="en-US" altLang="zh-CN" b="1" i="0" dirty="0">
                <a:solidFill>
                  <a:srgbClr val="000000"/>
                </a:solidFill>
                <a:effectLst/>
                <a:latin typeface="宋体" panose="02010600030101010101" pitchFamily="2" charset="-122"/>
                <a:ea typeface="宋体" panose="02010600030101010101" pitchFamily="2" charset="-122"/>
              </a:rPr>
              <a:t>python</a:t>
            </a:r>
            <a:r>
              <a:rPr lang="zh-CN" altLang="en-US" b="1" i="0" dirty="0">
                <a:solidFill>
                  <a:srgbClr val="000000"/>
                </a:solidFill>
                <a:effectLst/>
                <a:latin typeface="宋体" panose="02010600030101010101" pitchFamily="2" charset="-122"/>
                <a:ea typeface="宋体" panose="02010600030101010101" pitchFamily="2" charset="-122"/>
              </a:rPr>
              <a:t>库。</a:t>
            </a:r>
            <a:endParaRPr lang="en-US" altLang="zh-CN" b="1" dirty="0">
              <a:latin typeface="宋体" panose="02010600030101010101" pitchFamily="2" charset="-122"/>
              <a:ea typeface="宋体" panose="02010600030101010101" pitchFamily="2" charset="-122"/>
              <a:sym typeface="Wingdings" panose="05000000000000000000" pitchFamily="2" charset="2"/>
            </a:endParaRPr>
          </a:p>
          <a:p>
            <a:r>
              <a:rPr lang="en-US" altLang="zh-CN" b="1" dirty="0">
                <a:latin typeface="宋体" panose="02010600030101010101" pitchFamily="2" charset="-122"/>
                <a:ea typeface="宋体" panose="02010600030101010101" pitchFamily="2" charset="-122"/>
                <a:sym typeface="Wingdings" panose="05000000000000000000" pitchFamily="2" charset="2"/>
              </a:rPr>
              <a:t>python</a:t>
            </a:r>
            <a:r>
              <a:rPr lang="zh-CN" altLang="en-US" b="1" dirty="0">
                <a:latin typeface="宋体" panose="02010600030101010101" pitchFamily="2" charset="-122"/>
                <a:ea typeface="宋体" panose="02010600030101010101" pitchFamily="2" charset="-122"/>
                <a:sym typeface="Wingdings" panose="05000000000000000000" pitchFamily="2" charset="2"/>
              </a:rPr>
              <a:t>库：</a:t>
            </a:r>
            <a:r>
              <a:rPr lang="en-US" altLang="zh-CN" b="1" dirty="0">
                <a:latin typeface="宋体" panose="02010600030101010101" pitchFamily="2" charset="-122"/>
                <a:ea typeface="宋体" panose="02010600030101010101" pitchFamily="2" charset="-122"/>
                <a:sym typeface="Wingdings" panose="05000000000000000000" pitchFamily="2" charset="2"/>
              </a:rPr>
              <a:t>pip install transformers torch  </a:t>
            </a:r>
            <a:r>
              <a:rPr lang="en-US" altLang="zh-CN" b="1" dirty="0">
                <a:solidFill>
                  <a:srgbClr val="000000"/>
                </a:solidFill>
                <a:latin typeface="宋体" panose="02010600030101010101" pitchFamily="2" charset="-122"/>
                <a:ea typeface="宋体" panose="02010600030101010101" pitchFamily="2" charset="-122"/>
              </a:rPr>
              <a:t>accelerate </a:t>
            </a:r>
            <a:r>
              <a:rPr lang="en-US" altLang="zh-CN" b="1" dirty="0" err="1">
                <a:latin typeface="宋体" panose="02010600030101010101" pitchFamily="2" charset="-122"/>
                <a:ea typeface="宋体" panose="02010600030101010101" pitchFamily="2" charset="-122"/>
                <a:sym typeface="Wingdings" panose="05000000000000000000" pitchFamily="2" charset="2"/>
              </a:rPr>
              <a:t>fastapi</a:t>
            </a:r>
            <a:r>
              <a:rPr lang="en-US" altLang="zh-CN" b="1" dirty="0">
                <a:latin typeface="宋体" panose="02010600030101010101" pitchFamily="2" charset="-122"/>
                <a:ea typeface="宋体" panose="02010600030101010101" pitchFamily="2" charset="-122"/>
                <a:sym typeface="Wingdings" panose="05000000000000000000" pitchFamily="2" charset="2"/>
              </a:rPr>
              <a:t> </a:t>
            </a:r>
            <a:r>
              <a:rPr lang="en-US" altLang="zh-CN" b="1" dirty="0" err="1">
                <a:latin typeface="宋体" panose="02010600030101010101" pitchFamily="2" charset="-122"/>
                <a:ea typeface="宋体" panose="02010600030101010101" pitchFamily="2" charset="-122"/>
                <a:sym typeface="Wingdings" panose="05000000000000000000" pitchFamily="2" charset="2"/>
              </a:rPr>
              <a:t>uvicorn</a:t>
            </a:r>
            <a:endParaRPr lang="en-US" altLang="zh-CN" b="1" dirty="0">
              <a:latin typeface="宋体" panose="02010600030101010101" pitchFamily="2" charset="-122"/>
              <a:ea typeface="宋体" panose="02010600030101010101" pitchFamily="2" charset="-122"/>
            </a:endParaRPr>
          </a:p>
          <a:p>
            <a:r>
              <a:rPr lang="zh-CN" altLang="en-US" sz="1600" b="1" dirty="0">
                <a:solidFill>
                  <a:srgbClr val="FF9933"/>
                </a:solidFill>
                <a:latin typeface="宋体" panose="02010600030101010101" pitchFamily="2" charset="-122"/>
                <a:ea typeface="宋体" panose="02010600030101010101" pitchFamily="2" charset="-122"/>
              </a:rPr>
              <a:t>注：</a:t>
            </a:r>
            <a:r>
              <a:rPr lang="en-US" altLang="zh-CN" sz="1600" b="1" dirty="0">
                <a:solidFill>
                  <a:srgbClr val="FF9933"/>
                </a:solidFill>
                <a:latin typeface="宋体" panose="02010600030101010101" pitchFamily="2" charset="-122"/>
                <a:ea typeface="宋体" panose="02010600030101010101" pitchFamily="2" charset="-122"/>
              </a:rPr>
              <a:t>1.</a:t>
            </a:r>
            <a:r>
              <a:rPr lang="zh-CN" altLang="en-US" sz="1600" b="1" dirty="0">
                <a:solidFill>
                  <a:srgbClr val="FF9933"/>
                </a:solidFill>
                <a:latin typeface="宋体" panose="02010600030101010101" pitchFamily="2" charset="-122"/>
                <a:ea typeface="宋体" panose="02010600030101010101" pitchFamily="2" charset="-122"/>
              </a:rPr>
              <a:t>为避免可能存在的权限问题，应用管理员身份打开命令行工具。</a:t>
            </a:r>
          </a:p>
          <a:p>
            <a:r>
              <a:rPr lang="zh-CN" altLang="en-US" sz="1600" b="1" dirty="0">
                <a:solidFill>
                  <a:srgbClr val="FF9933"/>
                </a:solidFill>
                <a:latin typeface="宋体" panose="02010600030101010101" pitchFamily="2" charset="-122"/>
                <a:ea typeface="宋体" panose="02010600030101010101" pitchFamily="2" charset="-122"/>
              </a:rPr>
              <a:t> </a:t>
            </a:r>
            <a:r>
              <a:rPr lang="en-US" altLang="zh-CN" sz="1600" b="1" dirty="0">
                <a:solidFill>
                  <a:srgbClr val="FF9933"/>
                </a:solidFill>
                <a:latin typeface="宋体" panose="02010600030101010101" pitchFamily="2" charset="-122"/>
                <a:ea typeface="宋体" panose="02010600030101010101" pitchFamily="2" charset="-122"/>
              </a:rPr>
              <a:t>   2.</a:t>
            </a:r>
            <a:r>
              <a:rPr lang="zh-CN" altLang="en-US" sz="1600" b="1" dirty="0">
                <a:solidFill>
                  <a:srgbClr val="FF9933"/>
                </a:solidFill>
                <a:latin typeface="宋体" panose="02010600030101010101" pitchFamily="2" charset="-122"/>
                <a:ea typeface="宋体" panose="02010600030101010101" pitchFamily="2" charset="-122"/>
              </a:rPr>
              <a:t>具体部署过程中可能遇到的一些问题详见后面</a:t>
            </a:r>
            <a:r>
              <a:rPr lang="en-US" altLang="zh-CN" sz="1600" b="1" dirty="0">
                <a:solidFill>
                  <a:srgbClr val="FF9933"/>
                </a:solidFill>
                <a:latin typeface="宋体" panose="02010600030101010101" pitchFamily="2" charset="-122"/>
                <a:ea typeface="宋体" panose="02010600030101010101" pitchFamily="2" charset="-122"/>
              </a:rPr>
              <a:t>Q&amp;A</a:t>
            </a:r>
            <a:r>
              <a:rPr lang="zh-CN" altLang="en-US" sz="1600" b="1" dirty="0">
                <a:solidFill>
                  <a:srgbClr val="FF9933"/>
                </a:solidFill>
                <a:latin typeface="宋体" panose="02010600030101010101" pitchFamily="2" charset="-122"/>
                <a:ea typeface="宋体" panose="02010600030101010101" pitchFamily="2" charset="-122"/>
              </a:rPr>
              <a:t>。</a:t>
            </a:r>
            <a:endParaRPr lang="en-US" altLang="zh-CN" b="1" dirty="0">
              <a:solidFill>
                <a:srgbClr val="FF9933"/>
              </a:solidFill>
              <a:latin typeface="宋体" panose="02010600030101010101" pitchFamily="2" charset="-122"/>
              <a:ea typeface="宋体" panose="02010600030101010101" pitchFamily="2" charset="-122"/>
            </a:endParaRPr>
          </a:p>
          <a:p>
            <a:endParaRPr lang="en-US" altLang="zh-CN" b="1" dirty="0">
              <a:solidFill>
                <a:srgbClr val="FF9933"/>
              </a:solidFill>
              <a:latin typeface="宋体" panose="02010600030101010101" pitchFamily="2" charset="-122"/>
              <a:ea typeface="宋体" panose="02010600030101010101" pitchFamily="2" charset="-122"/>
            </a:endParaRPr>
          </a:p>
        </p:txBody>
      </p:sp>
      <p:sp>
        <p:nvSpPr>
          <p:cNvPr id="3" name="矩形: 圆角 2"/>
          <p:cNvSpPr/>
          <p:nvPr/>
        </p:nvSpPr>
        <p:spPr>
          <a:xfrm>
            <a:off x="6208397" y="875664"/>
            <a:ext cx="2659445" cy="43233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配置</a:t>
            </a:r>
            <a:r>
              <a:rPr lang="en-US" altLang="zh-CN" b="1" dirty="0">
                <a:solidFill>
                  <a:srgbClr val="77BFF5"/>
                </a:solidFill>
                <a:sym typeface="Wingdings" panose="05000000000000000000" pitchFamily="2" charset="2"/>
              </a:rPr>
              <a:t>Visual Studio Code</a:t>
            </a:r>
            <a:endParaRPr lang="zh-CN" altLang="en-US" b="1" dirty="0">
              <a:solidFill>
                <a:srgbClr val="77BFF5"/>
              </a:solidFill>
            </a:endParaRPr>
          </a:p>
        </p:txBody>
      </p:sp>
      <p:sp>
        <p:nvSpPr>
          <p:cNvPr id="7" name="文本框 6"/>
          <p:cNvSpPr txBox="1"/>
          <p:nvPr/>
        </p:nvSpPr>
        <p:spPr>
          <a:xfrm>
            <a:off x="6208396" y="1322393"/>
            <a:ext cx="5688330" cy="369332"/>
          </a:xfrm>
          <a:prstGeom prst="rect">
            <a:avLst/>
          </a:prstGeom>
          <a:noFill/>
        </p:spPr>
        <p:txBody>
          <a:bodyPr wrap="square">
            <a:spAutoFit/>
          </a:bodyPr>
          <a:lstStyle/>
          <a:p>
            <a:r>
              <a:rPr lang="zh-CN" altLang="en-US" dirty="0"/>
              <a:t>https://blog.csdn.net/msdcp/article/details/127033151</a:t>
            </a:r>
          </a:p>
        </p:txBody>
      </p:sp>
      <p:pic>
        <p:nvPicPr>
          <p:cNvPr id="13" name="图片 12"/>
          <p:cNvPicPr>
            <a:picLocks noChangeAspect="1"/>
          </p:cNvPicPr>
          <p:nvPr/>
        </p:nvPicPr>
        <p:blipFill>
          <a:blip r:embed="rId3"/>
          <a:srcRect b="10447"/>
          <a:stretch>
            <a:fillRect/>
          </a:stretch>
        </p:blipFill>
        <p:spPr>
          <a:xfrm>
            <a:off x="6208396" y="1804900"/>
            <a:ext cx="2487948" cy="3829484"/>
          </a:xfrm>
          <a:prstGeom prst="rect">
            <a:avLst/>
          </a:prstGeom>
        </p:spPr>
      </p:pic>
      <p:sp>
        <p:nvSpPr>
          <p:cNvPr id="15" name="矩形 14"/>
          <p:cNvSpPr/>
          <p:nvPr/>
        </p:nvSpPr>
        <p:spPr>
          <a:xfrm>
            <a:off x="6649767" y="3361636"/>
            <a:ext cx="2000540" cy="60341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9" name="连接符: 曲线 18"/>
          <p:cNvCxnSpPr/>
          <p:nvPr/>
        </p:nvCxnSpPr>
        <p:spPr>
          <a:xfrm rot="5400000" flipH="1" flipV="1">
            <a:off x="8535804" y="3006236"/>
            <a:ext cx="631261" cy="402254"/>
          </a:xfrm>
          <a:prstGeom prst="curved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云形 21"/>
          <p:cNvSpPr/>
          <p:nvPr/>
        </p:nvSpPr>
        <p:spPr>
          <a:xfrm>
            <a:off x="8907277" y="1606553"/>
            <a:ext cx="2587196" cy="1424979"/>
          </a:xfrm>
          <a:prstGeom prst="cloud">
            <a:avLst/>
          </a:prstGeom>
          <a:solidFill>
            <a:srgbClr val="77BF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4">
                    <a:lumMod val="20000"/>
                    <a:lumOff val="80000"/>
                  </a:schemeClr>
                </a:solidFill>
              </a:rPr>
              <a:t>安装</a:t>
            </a:r>
            <a:r>
              <a:rPr lang="en-US" altLang="zh-CN" b="1" dirty="0">
                <a:solidFill>
                  <a:schemeClr val="accent4">
                    <a:lumMod val="20000"/>
                    <a:lumOff val="80000"/>
                  </a:schemeClr>
                </a:solidFill>
              </a:rPr>
              <a:t>python</a:t>
            </a:r>
            <a:r>
              <a:rPr lang="zh-CN" altLang="en-US" b="1" dirty="0">
                <a:solidFill>
                  <a:schemeClr val="accent4">
                    <a:lumMod val="20000"/>
                    <a:lumOff val="80000"/>
                  </a:schemeClr>
                </a:solidFill>
              </a:rPr>
              <a:t>插件，后期可通过此软件来修改和运行代码</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395" y="4023192"/>
            <a:ext cx="5138969" cy="2698024"/>
          </a:xfrm>
          <a:prstGeom prst="rect">
            <a:avLst/>
          </a:prstGeom>
        </p:spPr>
      </p:pic>
      <p:sp>
        <p:nvSpPr>
          <p:cNvPr id="9" name="矩形: 圆角 8"/>
          <p:cNvSpPr/>
          <p:nvPr/>
        </p:nvSpPr>
        <p:spPr>
          <a:xfrm>
            <a:off x="9873589" y="4576642"/>
            <a:ext cx="1694294" cy="43233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b="1" dirty="0">
                <a:solidFill>
                  <a:srgbClr val="77BFF5"/>
                </a:solidFill>
              </a:rPr>
              <a:t>安装相关环境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5" grpId="0" animBg="1"/>
      <p:bldP spid="2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1"/>
          <p:cNvSpPr/>
          <p:nvPr>
            <p:custDataLst>
              <p:tags r:id="rId1"/>
            </p:custDataLst>
          </p:nvPr>
        </p:nvSpPr>
        <p:spPr>
          <a:xfrm>
            <a:off x="223954" y="1228976"/>
            <a:ext cx="5872046" cy="1641231"/>
          </a:xfrm>
          <a:prstGeom prst="roundRect">
            <a:avLst/>
          </a:prstGeom>
          <a:solidFill>
            <a:schemeClr val="accent1">
              <a:lumMod val="40000"/>
              <a:lumOff val="60000"/>
              <a:alpha val="31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 name="任意多边形 5"/>
          <p:cNvSpPr/>
          <p:nvPr/>
        </p:nvSpPr>
        <p:spPr>
          <a:xfrm rot="10800000" flipH="1">
            <a:off x="11026" y="221085"/>
            <a:ext cx="7841129" cy="506095"/>
          </a:xfrm>
          <a:custGeom>
            <a:avLst/>
            <a:gdLst>
              <a:gd name="connsiteX0" fmla="*/ 0 w 10456"/>
              <a:gd name="connsiteY0" fmla="*/ 0 h 1986"/>
              <a:gd name="connsiteX1" fmla="*/ 10116 w 10456"/>
              <a:gd name="connsiteY1" fmla="*/ 0 h 1986"/>
              <a:gd name="connsiteX2" fmla="*/ 10456 w 10456"/>
              <a:gd name="connsiteY2" fmla="*/ 340 h 1986"/>
              <a:gd name="connsiteX3" fmla="*/ 10447 w 10456"/>
              <a:gd name="connsiteY3" fmla="*/ 1986 h 1986"/>
              <a:gd name="connsiteX4" fmla="*/ 0 w 10456"/>
              <a:gd name="connsiteY4" fmla="*/ 1980 h 1986"/>
              <a:gd name="connsiteX5" fmla="*/ 0 w 10456"/>
              <a:gd name="connsiteY5" fmla="*/ 0 h 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6" h="1986">
                <a:moveTo>
                  <a:pt x="0" y="0"/>
                </a:moveTo>
                <a:lnTo>
                  <a:pt x="10116" y="0"/>
                </a:lnTo>
                <a:cubicBezTo>
                  <a:pt x="10304" y="0"/>
                  <a:pt x="10456" y="152"/>
                  <a:pt x="10456" y="340"/>
                </a:cubicBezTo>
                <a:lnTo>
                  <a:pt x="10447" y="1986"/>
                </a:lnTo>
                <a:lnTo>
                  <a:pt x="0" y="1980"/>
                </a:lnTo>
                <a:lnTo>
                  <a:pt x="0" y="0"/>
                </a:lnTo>
                <a:close/>
              </a:path>
            </a:pathLst>
          </a:custGeom>
          <a:solidFill>
            <a:schemeClr val="accent5">
              <a:lumMod val="75000"/>
            </a:schemeClr>
          </a:solidFill>
          <a:ln>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1026" y="212522"/>
            <a:ext cx="7884789" cy="523220"/>
          </a:xfrm>
          <a:prstGeom prst="rect">
            <a:avLst/>
          </a:prstGeom>
          <a:noFill/>
        </p:spPr>
        <p:txBody>
          <a:bodyPr wrap="square" rtlCol="0">
            <a:spAutoFit/>
          </a:bodyPr>
          <a:lstStyle/>
          <a:p>
            <a:r>
              <a:rPr lang="zh-CN" altLang="en-US" sz="2800" b="1" dirty="0">
                <a:solidFill>
                  <a:schemeClr val="bg1"/>
                </a:solidFill>
                <a:latin typeface="宋体" panose="02010600030101010101" pitchFamily="2" charset="-122"/>
                <a:ea typeface="宋体" panose="02010600030101010101" pitchFamily="2" charset="-122"/>
              </a:rPr>
              <a:t>本地</a:t>
            </a:r>
            <a:r>
              <a:rPr lang="en-US" altLang="zh-CN" sz="2800" b="1" dirty="0">
                <a:solidFill>
                  <a:schemeClr val="bg1"/>
                </a:solidFill>
                <a:latin typeface="宋体" panose="02010600030101010101" pitchFamily="2" charset="-122"/>
                <a:ea typeface="宋体" panose="02010600030101010101" pitchFamily="2" charset="-122"/>
              </a:rPr>
              <a:t>API</a:t>
            </a:r>
            <a:r>
              <a:rPr lang="zh-CN" altLang="en-US" sz="2800" b="1" dirty="0">
                <a:solidFill>
                  <a:schemeClr val="bg1"/>
                </a:solidFill>
                <a:latin typeface="宋体" panose="02010600030101010101" pitchFamily="2" charset="-122"/>
                <a:ea typeface="宋体" panose="02010600030101010101" pitchFamily="2" charset="-122"/>
              </a:rPr>
              <a:t>轻量化部署部署</a:t>
            </a:r>
            <a:r>
              <a:rPr lang="en-US" altLang="zh-CN" sz="2800" b="1" dirty="0">
                <a:solidFill>
                  <a:schemeClr val="bg1"/>
                </a:solidFill>
                <a:latin typeface="宋体" panose="02010600030101010101" pitchFamily="2" charset="-122"/>
                <a:ea typeface="宋体" panose="02010600030101010101" pitchFamily="2" charset="-122"/>
              </a:rPr>
              <a:t>Deepseek-r1:1.5B</a:t>
            </a:r>
            <a:r>
              <a:rPr lang="zh-CN" altLang="en-US" sz="2800" b="1" dirty="0">
                <a:solidFill>
                  <a:schemeClr val="bg1"/>
                </a:solidFill>
                <a:latin typeface="宋体" panose="02010600030101010101" pitchFamily="2" charset="-122"/>
                <a:ea typeface="宋体" panose="02010600030101010101" pitchFamily="2" charset="-122"/>
              </a:rPr>
              <a:t>模型</a:t>
            </a:r>
          </a:p>
        </p:txBody>
      </p:sp>
      <p:sp>
        <p:nvSpPr>
          <p:cNvPr id="7" name="文本框 6"/>
          <p:cNvSpPr txBox="1"/>
          <p:nvPr/>
        </p:nvSpPr>
        <p:spPr>
          <a:xfrm>
            <a:off x="362047" y="1325328"/>
            <a:ext cx="5733953" cy="1384995"/>
          </a:xfrm>
          <a:prstGeom prst="rect">
            <a:avLst/>
          </a:prstGeom>
          <a:noFill/>
        </p:spPr>
        <p:txBody>
          <a:bodyPr wrap="square" rtlCol="0">
            <a:spAutoFit/>
          </a:bodyPr>
          <a:lstStyle/>
          <a:p>
            <a:r>
              <a:rPr lang="en-US" altLang="zh-CN" sz="2400" b="1" dirty="0">
                <a:solidFill>
                  <a:srgbClr val="C00000"/>
                </a:solidFill>
                <a:latin typeface="宋体" panose="02010600030101010101" pitchFamily="2" charset="-122"/>
                <a:ea typeface="宋体" panose="02010600030101010101" pitchFamily="2" charset="-122"/>
              </a:rPr>
              <a:t>Step 4</a:t>
            </a:r>
            <a:r>
              <a:rPr lang="zh-CN" altLang="en-US" sz="2400" b="1" dirty="0">
                <a:solidFill>
                  <a:srgbClr val="C00000"/>
                </a:solidFill>
                <a:latin typeface="宋体" panose="02010600030101010101" pitchFamily="2" charset="-122"/>
                <a:ea typeface="宋体" panose="02010600030101010101" pitchFamily="2" charset="-122"/>
              </a:rPr>
              <a:t>：运行</a:t>
            </a:r>
            <a:r>
              <a:rPr lang="en-US" altLang="zh-CN" sz="2400" b="1" dirty="0">
                <a:solidFill>
                  <a:srgbClr val="C00000"/>
                </a:solidFill>
                <a:latin typeface="宋体" panose="02010600030101010101" pitchFamily="2" charset="-122"/>
                <a:ea typeface="宋体" panose="02010600030101010101" pitchFamily="2" charset="-122"/>
              </a:rPr>
              <a:t>python</a:t>
            </a:r>
            <a:r>
              <a:rPr lang="zh-CN" altLang="en-US" sz="2400" b="1" dirty="0">
                <a:solidFill>
                  <a:srgbClr val="C00000"/>
                </a:solidFill>
                <a:latin typeface="宋体" panose="02010600030101010101" pitchFamily="2" charset="-122"/>
                <a:ea typeface="宋体" panose="02010600030101010101" pitchFamily="2" charset="-122"/>
              </a:rPr>
              <a:t>代码</a:t>
            </a:r>
            <a:endParaRPr lang="en-US" altLang="zh-CN" sz="2400" b="1" dirty="0">
              <a:solidFill>
                <a:srgbClr val="C00000"/>
              </a:solidFill>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使用本地</a:t>
            </a:r>
            <a:r>
              <a:rPr lang="en-US" altLang="zh-CN" sz="2000" b="1" dirty="0">
                <a:latin typeface="宋体" panose="02010600030101010101" pitchFamily="2" charset="-122"/>
                <a:ea typeface="宋体" panose="02010600030101010101" pitchFamily="2" charset="-122"/>
              </a:rPr>
              <a:t>API</a:t>
            </a:r>
            <a:r>
              <a:rPr lang="zh-CN" altLang="en-US" sz="2000" b="1" dirty="0">
                <a:latin typeface="宋体" panose="02010600030101010101" pitchFamily="2" charset="-122"/>
                <a:ea typeface="宋体" panose="02010600030101010101" pitchFamily="2" charset="-122"/>
              </a:rPr>
              <a:t>轻量化部署大模型，需要用</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代码来调用大模型提供的</a:t>
            </a:r>
            <a:r>
              <a:rPr lang="en-US" altLang="zh-CN" sz="2000" b="1" dirty="0">
                <a:latin typeface="宋体" panose="02010600030101010101" pitchFamily="2" charset="-122"/>
                <a:ea typeface="宋体" panose="02010600030101010101" pitchFamily="2" charset="-122"/>
              </a:rPr>
              <a:t>API</a:t>
            </a:r>
            <a:r>
              <a:rPr lang="zh-CN" altLang="en-US" sz="2000" b="1" dirty="0">
                <a:latin typeface="宋体" panose="02010600030101010101" pitchFamily="2" charset="-122"/>
                <a:ea typeface="宋体" panose="02010600030101010101" pitchFamily="2" charset="-122"/>
              </a:rPr>
              <a:t>接口。进入</a:t>
            </a:r>
            <a:r>
              <a:rPr lang="en-US" altLang="zh-CN" sz="2000" b="1" dirty="0">
                <a:latin typeface="宋体" panose="02010600030101010101" pitchFamily="2" charset="-122"/>
                <a:ea typeface="宋体" panose="02010600030101010101" pitchFamily="2" charset="-122"/>
              </a:rPr>
              <a:t>Visual Studio Code</a:t>
            </a:r>
            <a:r>
              <a:rPr lang="zh-CN" altLang="en-US" sz="2000" b="1" dirty="0">
                <a:latin typeface="宋体" panose="02010600030101010101" pitchFamily="2" charset="-122"/>
                <a:ea typeface="宋体" panose="02010600030101010101" pitchFamily="2" charset="-122"/>
              </a:rPr>
              <a:t>，打开</a:t>
            </a:r>
            <a:r>
              <a:rPr lang="en-US" altLang="zh-CN" sz="2000" b="1" dirty="0">
                <a:latin typeface="宋体" panose="02010600030101010101" pitchFamily="2" charset="-122"/>
                <a:ea typeface="宋体" panose="02010600030101010101" pitchFamily="2" charset="-122"/>
              </a:rPr>
              <a:t>python</a:t>
            </a:r>
            <a:r>
              <a:rPr lang="zh-CN" altLang="en-US" sz="2000" b="1" dirty="0">
                <a:latin typeface="宋体" panose="02010600030101010101" pitchFamily="2" charset="-122"/>
                <a:ea typeface="宋体" panose="02010600030101010101" pitchFamily="2" charset="-122"/>
              </a:rPr>
              <a:t>代码尝试运行。</a:t>
            </a:r>
            <a:endParaRPr lang="en-US" altLang="zh-CN" sz="2000" b="1"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3"/>
          <a:srcRect r="2001"/>
          <a:stretch>
            <a:fillRect/>
          </a:stretch>
        </p:blipFill>
        <p:spPr>
          <a:xfrm>
            <a:off x="108534" y="3192309"/>
            <a:ext cx="6305119" cy="3250469"/>
          </a:xfrm>
          <a:prstGeom prst="rect">
            <a:avLst/>
          </a:prstGeom>
        </p:spPr>
      </p:pic>
      <p:pic>
        <p:nvPicPr>
          <p:cNvPr id="11" name="图片 10"/>
          <p:cNvPicPr>
            <a:picLocks noChangeAspect="1"/>
          </p:cNvPicPr>
          <p:nvPr/>
        </p:nvPicPr>
        <p:blipFill>
          <a:blip r:embed="rId4"/>
          <a:stretch>
            <a:fillRect/>
          </a:stretch>
        </p:blipFill>
        <p:spPr>
          <a:xfrm>
            <a:off x="6466938" y="863245"/>
            <a:ext cx="5686540" cy="3341970"/>
          </a:xfrm>
          <a:prstGeom prst="rect">
            <a:avLst/>
          </a:prstGeom>
        </p:spPr>
      </p:pic>
      <p:pic>
        <p:nvPicPr>
          <p:cNvPr id="13" name="图片 12"/>
          <p:cNvPicPr>
            <a:picLocks noChangeAspect="1"/>
          </p:cNvPicPr>
          <p:nvPr/>
        </p:nvPicPr>
        <p:blipFill>
          <a:blip r:embed="rId5"/>
          <a:srcRect r="20869"/>
          <a:stretch>
            <a:fillRect/>
          </a:stretch>
        </p:blipFill>
        <p:spPr>
          <a:xfrm>
            <a:off x="6466938" y="4193033"/>
            <a:ext cx="5686540" cy="724903"/>
          </a:xfrm>
          <a:prstGeom prst="rect">
            <a:avLst/>
          </a:prstGeom>
        </p:spPr>
      </p:pic>
      <p:cxnSp>
        <p:nvCxnSpPr>
          <p:cNvPr id="15" name="连接符: 曲线 14"/>
          <p:cNvCxnSpPr/>
          <p:nvPr/>
        </p:nvCxnSpPr>
        <p:spPr>
          <a:xfrm flipV="1">
            <a:off x="2117807" y="4415652"/>
            <a:ext cx="1189350" cy="108970"/>
          </a:xfrm>
          <a:prstGeom prst="curvedConnector3">
            <a:avLst/>
          </a:prstGeom>
          <a:ln>
            <a:solidFill>
              <a:srgbClr val="FF9933"/>
            </a:solidFill>
            <a:tailEnd type="triangle"/>
          </a:ln>
        </p:spPr>
        <p:style>
          <a:lnRef idx="3">
            <a:schemeClr val="accent2"/>
          </a:lnRef>
          <a:fillRef idx="0">
            <a:schemeClr val="accent2"/>
          </a:fillRef>
          <a:effectRef idx="2">
            <a:schemeClr val="accent2"/>
          </a:effectRef>
          <a:fontRef idx="minor">
            <a:schemeClr val="tx1"/>
          </a:fontRef>
        </p:style>
      </p:cxnSp>
      <p:sp>
        <p:nvSpPr>
          <p:cNvPr id="16" name="卷形: 水平 15"/>
          <p:cNvSpPr/>
          <p:nvPr/>
        </p:nvSpPr>
        <p:spPr>
          <a:xfrm>
            <a:off x="3453871" y="4259304"/>
            <a:ext cx="1766861" cy="544849"/>
          </a:xfrm>
          <a:prstGeom prst="horizontalScrol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注意修改路径</a:t>
            </a:r>
          </a:p>
        </p:txBody>
      </p:sp>
      <p:pic>
        <p:nvPicPr>
          <p:cNvPr id="3" name="图片 2"/>
          <p:cNvPicPr>
            <a:picLocks noChangeAspect="1"/>
          </p:cNvPicPr>
          <p:nvPr/>
        </p:nvPicPr>
        <p:blipFill>
          <a:blip r:embed="rId6"/>
          <a:stretch>
            <a:fillRect/>
          </a:stretch>
        </p:blipFill>
        <p:spPr>
          <a:xfrm>
            <a:off x="6466938" y="5449106"/>
            <a:ext cx="5686540" cy="993673"/>
          </a:xfrm>
          <a:prstGeom prst="rect">
            <a:avLst/>
          </a:prstGeom>
        </p:spPr>
      </p:pic>
      <p:sp>
        <p:nvSpPr>
          <p:cNvPr id="8" name="矩形 7"/>
          <p:cNvSpPr/>
          <p:nvPr/>
        </p:nvSpPr>
        <p:spPr>
          <a:xfrm>
            <a:off x="1350801" y="4343462"/>
            <a:ext cx="1092468" cy="14437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卷形: 水平 13"/>
          <p:cNvSpPr/>
          <p:nvPr/>
        </p:nvSpPr>
        <p:spPr>
          <a:xfrm>
            <a:off x="6521115" y="4904257"/>
            <a:ext cx="5524901" cy="544849"/>
          </a:xfrm>
          <a:prstGeom prst="horizontalScroll">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77BFF5"/>
                </a:solidFill>
              </a:rPr>
              <a:t>出现如下提示说明</a:t>
            </a:r>
            <a:r>
              <a:rPr lang="en-US" altLang="zh-CN" b="1" dirty="0" err="1">
                <a:solidFill>
                  <a:srgbClr val="77BFF5"/>
                </a:solidFill>
              </a:rPr>
              <a:t>uvicorn</a:t>
            </a:r>
            <a:r>
              <a:rPr lang="zh-CN" altLang="en-US" b="1" dirty="0">
                <a:solidFill>
                  <a:srgbClr val="77BFF5"/>
                </a:solidFill>
              </a:rPr>
              <a:t>成功启动，等待</a:t>
            </a:r>
            <a:r>
              <a:rPr lang="en-US" altLang="zh-CN" b="1" dirty="0">
                <a:solidFill>
                  <a:srgbClr val="77BFF5"/>
                </a:solidFill>
              </a:rPr>
              <a:t>HTTP</a:t>
            </a:r>
            <a:r>
              <a:rPr lang="zh-CN" altLang="en-US" b="1" dirty="0">
                <a:solidFill>
                  <a:srgbClr val="77BFF5"/>
                </a:solidFill>
              </a:rPr>
              <a:t>请求</a:t>
            </a:r>
          </a:p>
        </p:txBody>
      </p:sp>
      <p:cxnSp>
        <p:nvCxnSpPr>
          <p:cNvPr id="12" name="连接符: 曲线 11"/>
          <p:cNvCxnSpPr/>
          <p:nvPr/>
        </p:nvCxnSpPr>
        <p:spPr>
          <a:xfrm rot="5400000" flipH="1" flipV="1">
            <a:off x="6498302" y="5426699"/>
            <a:ext cx="385007" cy="127622"/>
          </a:xfrm>
          <a:prstGeom prst="curvedConnector3">
            <a:avLst>
              <a:gd name="adj1" fmla="val 50000"/>
            </a:avLst>
          </a:prstGeom>
          <a:ln>
            <a:solidFill>
              <a:srgbClr val="FF9933"/>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IzYjRmN2M1MmMwNmE2YzE2ZDk0NDAwNzQ1OTRkZmUifQ=="/>
  <p:tag name="RESOURCE_RECORD_KEY" val="{&quot;10&quot;:[21540429]}"/>
  <p:tag name="KSO_WPP_MARK_KEY" val="2f95e45e-0fc7-4a9d-848f-55b46394c86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88.05,&quot;left&quot;:19,&quot;top&quot;:72.45,&quot;width&quot;:435.35}"/>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361.6929133858268,&quot;width&quot;:19200}"/>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43,&quot;width&quot;:516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34.3,&quot;left&quot;:32.7,&quot;top&quot;:267.05,&quot;width&quot;:918.25}"/>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855*378"/>
  <p:tag name="TABLE_ENDDRAG_RECT" val="44*78*855*378"/>
  <p:tag name="KSO_WM_UNIT_TABLE_BEAUTIFY" val="smartTable{1bc17a09-8bfd-40be-b831-f1c4820bd9b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1947</Words>
  <Application>Microsoft Office PowerPoint</Application>
  <PresentationFormat>宽屏</PresentationFormat>
  <Paragraphs>134</Paragraphs>
  <Slides>14</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 Rounded MT Bold</vt:lpstr>
      <vt:lpstr>等线 Light</vt:lpstr>
      <vt:lpstr>Wingdings</vt:lpstr>
      <vt:lpstr>Consolas</vt:lpstr>
      <vt:lpstr>PingFang SC</vt:lpstr>
      <vt:lpstr>思源黑体 CN Regular</vt:lpstr>
      <vt:lpstr>等线</vt:lpstr>
      <vt:lpstr>思源宋体 CN Heavy</vt:lpstr>
      <vt:lpstr>华文中宋</vt:lpstr>
      <vt:lpstr>Arial</vt:lpstr>
      <vt:lpstr>宋体</vt:lpstr>
      <vt:lpstr>华文仿宋</vt:lpstr>
      <vt:lpstr>华文宋体</vt:lpstr>
      <vt:lpstr>Inter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dc:creator>
  <cp:lastModifiedBy>小雨 张</cp:lastModifiedBy>
  <cp:revision>109</cp:revision>
  <dcterms:created xsi:type="dcterms:W3CDTF">2023-05-22T13:14:00Z</dcterms:created>
  <dcterms:modified xsi:type="dcterms:W3CDTF">2025-03-23T15:00:27Z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801DB3E7170E473593F7DEA427E536DD_12</vt:lpwstr>
  </property>
  <property fmtid="{D5CDD505-2E9C-101B-9397-08002B2CF9AE}" pid="3" name="KSOProductBuildVer">
    <vt:lpwstr>2052-12.1.0.20305</vt:lpwstr>
  </property>
</Properties>
</file>